
<file path=[Content_Types].xml><?xml version="1.0" encoding="utf-8"?>
<Types xmlns="http://schemas.openxmlformats.org/package/2006/content-types">
  <Override PartName="/ppt/slideLayouts/slideLayout8.xml" ContentType="application/vnd.openxmlformats-officedocument.presentationml.slideLayout+xml"/>
  <Override PartName="/ppt/embeddings/Microsoft_Equation56.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embeddings/Microsoft_Equation22.bin" ContentType="application/vnd.openxmlformats-officedocument.oleObject"/>
  <Override PartName="/docProps/app.xml" ContentType="application/vnd.openxmlformats-officedocument.extended-properties+xml"/>
  <Override PartName="/ppt/slides/slide30.xml" ContentType="application/vnd.openxmlformats-officedocument.presentationml.slide+xml"/>
  <Override PartName="/ppt/embeddings/Microsoft_Equation29.bin" ContentType="application/vnd.openxmlformats-officedocument.oleObject"/>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embeddings/Microsoft_Equation39.bin" ContentType="application/vnd.openxmlformats-officedocument.oleObject"/>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embeddings/Microsoft_Equation12.bin" ContentType="application/vnd.openxmlformats-officedocument.oleObject"/>
  <Override PartName="/ppt/embeddings/Microsoft_Equation20.bin" ContentType="application/vnd.openxmlformats-officedocument.oleObject"/>
  <Override PartName="/ppt/embeddings/Microsoft_Equation36.bin" ContentType="application/vnd.openxmlformats-officedocument.oleObject"/>
  <Override PartName="/ppt/embeddings/Microsoft_Equation19.bin" ContentType="application/vnd.openxmlformats-officedocument.oleObject"/>
  <Override PartName="/ppt/embeddings/Microsoft_Equation11.bin" ContentType="application/vnd.openxmlformats-officedocument.oleObject"/>
  <Override PartName="/ppt/embeddings/Microsoft_Equation42.bin" ContentType="application/vnd.openxmlformats-officedocument.oleObject"/>
  <Default Extension="wmf" ContentType="image/x-wmf"/>
  <Override PartName="/ppt/embeddings/Microsoft_Equation4.bin" ContentType="application/vnd.openxmlformats-officedocument.oleObject"/>
  <Override PartName="/ppt/slides/slide13.xml" ContentType="application/vnd.openxmlformats-officedocument.presentationml.slide+xml"/>
  <Override PartName="/ppt/embeddings/Microsoft_Equation23.bin" ContentType="application/vnd.openxmlformats-officedocument.oleObject"/>
  <Override PartName="/ppt/embeddings/Microsoft_Equation69.bin" ContentType="application/vnd.openxmlformats-officedocument.oleObject"/>
  <Override PartName="/ppt/embeddings/Microsoft_Equation5.bin" ContentType="application/vnd.openxmlformats-officedocument.oleObject"/>
  <Default Extension="pict" ContentType="image/pict"/>
  <Override PartName="/ppt/embeddings/Microsoft_Equation58.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embeddings/Microsoft_Equation52.bin" ContentType="application/vnd.openxmlformats-officedocument.oleObject"/>
  <Override PartName="/ppt/slideLayouts/slideLayout4.xml" ContentType="application/vnd.openxmlformats-officedocument.presentationml.slideLayout+xml"/>
  <Override PartName="/ppt/embeddings/Microsoft_Equation60.bin" ContentType="application/vnd.openxmlformats-officedocument.oleObject"/>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embeddings/Microsoft_Equation53.bin" ContentType="application/vnd.openxmlformats-officedocument.oleObject"/>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embeddings/Microsoft_Equation59.bin" ContentType="application/vnd.openxmlformats-officedocument.oleObject"/>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embeddings/Microsoft_Equation24.bin" ContentType="application/vnd.openxmlformats-officedocument.oleObject"/>
  <Override PartName="/ppt/embeddings/Microsoft_Equation30.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embeddings/Microsoft_Equation3.bin" ContentType="application/vnd.openxmlformats-officedocument.oleObject"/>
  <Override PartName="/ppt/embeddings/Microsoft_Equation41.bin" ContentType="application/vnd.openxmlformats-officedocument.oleObject"/>
  <Override PartName="/ppt/embeddings/Microsoft_Equation61.bin" ContentType="application/vnd.openxmlformats-officedocument.oleObject"/>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embeddings/Microsoft_Equation62.bin" ContentType="application/vnd.openxmlformats-officedocument.oleObject"/>
  <Override PartName="/ppt/embeddings/Microsoft_Equation57.bin" ContentType="application/vnd.openxmlformats-officedocument.oleObject"/>
  <Override PartName="/ppt/theme/theme2.xml" ContentType="application/vnd.openxmlformats-officedocument.theme+xml"/>
  <Override PartName="/ppt/embeddings/Microsoft_Equation15.bin" ContentType="application/vnd.openxmlformats-officedocument.oleObject"/>
  <Override PartName="/ppt/slides/slide2.xml" ContentType="application/vnd.openxmlformats-officedocument.presentationml.slide+xml"/>
  <Override PartName="/ppt/embeddings/Microsoft_Equation38.bin" ContentType="application/vnd.openxmlformats-officedocument.oleObject"/>
  <Override PartName="/ppt/embeddings/Microsoft_Equation28.bin" ContentType="application/vnd.openxmlformats-officedocument.oleObject"/>
  <Override PartName="/ppt/embeddings/Microsoft_Equation47.bin" ContentType="application/vnd.openxmlformats-officedocument.oleObject"/>
  <Override PartName="/ppt/slides/slide35.xml" ContentType="application/vnd.openxmlformats-officedocument.presentationml.slide+xml"/>
  <Override PartName="/ppt/embeddings/Microsoft_Equation49.bin" ContentType="application/vnd.openxmlformats-officedocument.oleObject"/>
  <Override PartName="/ppt/slides/slide42.xml" ContentType="application/vnd.openxmlformats-officedocument.presentationml.slide+xml"/>
  <Override PartName="/ppt/embeddings/Microsoft_Equation51.bin" ContentType="application/vnd.openxmlformats-officedocument.oleObject"/>
  <Override PartName="/ppt/embeddings/Microsoft_Equation54.bin" ContentType="application/vnd.openxmlformats-officedocument.oleObject"/>
  <Override PartName="/ppt/embeddings/Microsoft_Equation68.bin" ContentType="application/vnd.openxmlformats-officedocument.oleObject"/>
  <Override PartName="/ppt/embeddings/Microsoft_Equation63.bin" ContentType="application/vnd.openxmlformats-officedocument.oleObject"/>
  <Override PartName="/ppt/slides/slide45.xml" ContentType="application/vnd.openxmlformats-officedocument.presentationml.slide+xml"/>
  <Override PartName="/ppt/embeddings/Microsoft_Equation34.bin" ContentType="application/vnd.openxmlformats-officedocument.oleObject"/>
  <Override PartName="/ppt/embeddings/Microsoft_Equation44.bin" ContentType="application/vnd.openxmlformats-officedocument.oleObject"/>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embeddings/Microsoft_Equation16.bin" ContentType="application/vnd.openxmlformats-officedocument.oleObject"/>
  <Override PartName="/ppt/embeddings/Microsoft_Equation25.bin" ContentType="application/vnd.openxmlformats-officedocument.oleObject"/>
  <Override PartName="/ppt/embeddings/Microsoft_Equation35.bin" ContentType="application/vnd.openxmlformats-officedocument.oleObject"/>
  <Override PartName="/ppt/embeddings/Microsoft_Equation43.bin" ContentType="application/vnd.openxmlformats-officedocument.oleObject"/>
  <Override PartName="/ppt/embeddings/Microsoft_Equation65.bin" ContentType="application/vnd.openxmlformats-officedocument.oleObject"/>
  <Override PartName="/ppt/slides/slide58.xml" ContentType="application/vnd.openxmlformats-officedocument.presentationml.slide+xml"/>
  <Default Extension="xml" ContentType="application/xml"/>
  <Override PartName="/ppt/embeddings/Microsoft_Equation14.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embeddings/Microsoft_Equation33.bin" ContentType="application/vnd.openxmlformats-officedocument.oleObject"/>
  <Override PartName="/ppt/embeddings/Microsoft_Equation40.bin" ContentType="application/vnd.openxmlformats-officedocument.oleObject"/>
  <Override PartName="/ppt/slides/slide25.xml" ContentType="application/vnd.openxmlformats-officedocument.presentationml.slide+xml"/>
  <Override PartName="/ppt/embeddings/Microsoft_Equation2.bin" ContentType="application/vnd.openxmlformats-officedocument.oleObject"/>
  <Override PartName="/ppt/embeddings/Microsoft_Equation26.bin" ContentType="application/vnd.openxmlformats-officedocument.oleObject"/>
  <Override PartName="/ppt/embeddings/Microsoft_Equation48.bin" ContentType="application/vnd.openxmlformats-officedocument.oleObject"/>
  <Override PartName="/ppt/slides/slide14.xml" ContentType="application/vnd.openxmlformats-officedocument.presentationml.slide+xml"/>
  <Override PartName="/ppt/slides/slide40.xml" ContentType="application/vnd.openxmlformats-officedocument.presentationml.slide+xml"/>
  <Override PartName="/ppt/embeddings/Microsoft_Equation10.bin" ContentType="application/vnd.openxmlformats-officedocument.oleObject"/>
  <Override PartName="/ppt/slides/slide34.xml" ContentType="application/vnd.openxmlformats-officedocument.presentationml.slide+xml"/>
  <Override PartName="/ppt/embeddings/Microsoft_Equation55.bin" ContentType="application/vnd.openxmlformats-officedocument.oleObject"/>
  <Override PartName="/ppt/slides/slide44.xml" ContentType="application/vnd.openxmlformats-officedocument.presentationml.slide+xml"/>
  <Override PartName="/ppt/embeddings/Microsoft_Equation45.bin" ContentType="application/vnd.openxmlformats-officedocument.oleObject"/>
  <Override PartName="/ppt/embeddings/Microsoft_Equation7.bin" ContentType="application/vnd.openxmlformats-officedocument.oleObject"/>
  <Override PartName="/ppt/slides/slide49.xml" ContentType="application/vnd.openxmlformats-officedocument.presentationml.slide+xml"/>
  <Override PartName="/ppt/embeddings/Microsoft_Equation66.bin" ContentType="application/vnd.openxmlformats-officedocument.oleObject"/>
  <Override PartName="/ppt/slideLayouts/slideLayout1.xml" ContentType="application/vnd.openxmlformats-officedocument.presentationml.slideLayout+xml"/>
  <Override PartName="/ppt/embeddings/Microsoft_Equation13.bin" ContentType="application/vnd.openxmlformats-officedocument.oleObject"/>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embeddings/Microsoft_Equation50.bin" ContentType="application/vnd.openxmlformats-officedocument.oleObject"/>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embeddings/Microsoft_Equation31.bin" ContentType="application/vnd.openxmlformats-officedocument.oleObject"/>
  <Override PartName="/ppt/embeddings/Microsoft_Equation64.bin" ContentType="application/vnd.openxmlformats-officedocument.oleObject"/>
  <Override PartName="/ppt/embeddings/Microsoft_Equation46.bin" ContentType="application/vnd.openxmlformats-officedocument.oleObject"/>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embeddings/Microsoft_Equation27.bin" ContentType="application/vnd.openxmlformats-officedocument.oleObject"/>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37.bin" ContentType="application/vnd.openxmlformats-officedocument.oleObject"/>
  <Override PartName="/ppt/embeddings/Microsoft_Equation6.bin" ContentType="application/vnd.openxmlformats-officedocument.oleObject"/>
  <Override PartName="/ppt/embeddings/Microsoft_Equation32.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embeddings/Microsoft_Equation17.bin" ContentType="application/vnd.openxmlformats-officedocument.oleObject"/>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embeddings/Microsoft_Equation67.bin" ContentType="application/vnd.openxmlformats-officedocument.oleObject"/>
  <Override PartName="/ppt/embeddings/Microsoft_Equation21.bin" ContentType="application/vnd.openxmlformats-officedocument.oleObject"/>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62"/>
  </p:notesMasterIdLst>
  <p:sldIdLst>
    <p:sldId id="256" r:id="rId2"/>
    <p:sldId id="302" r:id="rId3"/>
    <p:sldId id="353" r:id="rId4"/>
    <p:sldId id="296" r:id="rId5"/>
    <p:sldId id="303" r:id="rId6"/>
    <p:sldId id="304" r:id="rId7"/>
    <p:sldId id="295" r:id="rId8"/>
    <p:sldId id="297" r:id="rId9"/>
    <p:sldId id="298" r:id="rId10"/>
    <p:sldId id="309" r:id="rId11"/>
    <p:sldId id="310" r:id="rId12"/>
    <p:sldId id="325" r:id="rId13"/>
    <p:sldId id="327" r:id="rId14"/>
    <p:sldId id="311" r:id="rId15"/>
    <p:sldId id="312" r:id="rId16"/>
    <p:sldId id="313" r:id="rId17"/>
    <p:sldId id="314" r:id="rId18"/>
    <p:sldId id="326" r:id="rId19"/>
    <p:sldId id="328" r:id="rId20"/>
    <p:sldId id="329" r:id="rId21"/>
    <p:sldId id="330" r:id="rId22"/>
    <p:sldId id="331" r:id="rId23"/>
    <p:sldId id="332" r:id="rId24"/>
    <p:sldId id="333" r:id="rId25"/>
    <p:sldId id="307" r:id="rId26"/>
    <p:sldId id="308" r:id="rId27"/>
    <p:sldId id="315" r:id="rId28"/>
    <p:sldId id="334" r:id="rId29"/>
    <p:sldId id="317" r:id="rId30"/>
    <p:sldId id="337" r:id="rId31"/>
    <p:sldId id="335" r:id="rId32"/>
    <p:sldId id="339" r:id="rId33"/>
    <p:sldId id="341" r:id="rId34"/>
    <p:sldId id="338" r:id="rId35"/>
    <p:sldId id="336" r:id="rId36"/>
    <p:sldId id="340" r:id="rId37"/>
    <p:sldId id="342" r:id="rId38"/>
    <p:sldId id="343" r:id="rId39"/>
    <p:sldId id="344" r:id="rId40"/>
    <p:sldId id="345" r:id="rId41"/>
    <p:sldId id="346" r:id="rId42"/>
    <p:sldId id="348" r:id="rId43"/>
    <p:sldId id="349" r:id="rId44"/>
    <p:sldId id="350" r:id="rId45"/>
    <p:sldId id="351" r:id="rId46"/>
    <p:sldId id="319" r:id="rId47"/>
    <p:sldId id="322" r:id="rId48"/>
    <p:sldId id="320" r:id="rId49"/>
    <p:sldId id="321" r:id="rId50"/>
    <p:sldId id="352" r:id="rId51"/>
    <p:sldId id="305" r:id="rId52"/>
    <p:sldId id="306" r:id="rId53"/>
    <p:sldId id="286" r:id="rId54"/>
    <p:sldId id="288" r:id="rId55"/>
    <p:sldId id="289" r:id="rId56"/>
    <p:sldId id="287" r:id="rId57"/>
    <p:sldId id="290" r:id="rId58"/>
    <p:sldId id="293" r:id="rId59"/>
    <p:sldId id="294" r:id="rId60"/>
    <p:sldId id="300" r:id="rId61"/>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p:scale>
          <a:sx n="100" d="100"/>
          <a:sy n="100" d="100"/>
        </p:scale>
        <p:origin x="-1128" y="-2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presProps" Target="presProps.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notesMaster" Target="notesMasters/notesMaster1.xml"/><Relationship Id="rId66"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viewProps" Target="viewProps.xml"/><Relationship Id="rId67" Type="http://schemas.openxmlformats.org/officeDocument/2006/relationships/tableStyles" Target="tableStyle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ict"/><Relationship Id="rId3" Type="http://schemas.openxmlformats.org/officeDocument/2006/relationships/image" Target="../media/image6.pict"/><Relationship Id="rId1" Type="http://schemas.openxmlformats.org/officeDocument/2006/relationships/image" Target="../media/image4.pict"/></Relationships>
</file>

<file path=ppt/drawings/_rels/vmlDrawing10.vml.rels><?xml version="1.0" encoding="UTF-8" standalone="yes"?>
<Relationships xmlns="http://schemas.openxmlformats.org/package/2006/relationships"><Relationship Id="rId6" Type="http://schemas.openxmlformats.org/officeDocument/2006/relationships/image" Target="../media/image25.pict"/><Relationship Id="rId4" Type="http://schemas.openxmlformats.org/officeDocument/2006/relationships/image" Target="../media/image23.pict"/><Relationship Id="rId1" Type="http://schemas.openxmlformats.org/officeDocument/2006/relationships/image" Target="../media/image20.pict"/><Relationship Id="rId2" Type="http://schemas.openxmlformats.org/officeDocument/2006/relationships/image" Target="../media/image21.pict"/><Relationship Id="rId3" Type="http://schemas.openxmlformats.org/officeDocument/2006/relationships/image" Target="../media/image22.pict"/><Relationship Id="rId5" Type="http://schemas.openxmlformats.org/officeDocument/2006/relationships/image" Target="../media/image24.pict"/></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23.pict"/><Relationship Id="rId5" Type="http://schemas.openxmlformats.org/officeDocument/2006/relationships/image" Target="../media/image28.pict"/><Relationship Id="rId7" Type="http://schemas.openxmlformats.org/officeDocument/2006/relationships/image" Target="../media/image30.pict"/><Relationship Id="rId1" Type="http://schemas.openxmlformats.org/officeDocument/2006/relationships/image" Target="../media/image20.pict"/><Relationship Id="rId2" Type="http://schemas.openxmlformats.org/officeDocument/2006/relationships/image" Target="../media/image21.pict"/><Relationship Id="rId3" Type="http://schemas.openxmlformats.org/officeDocument/2006/relationships/image" Target="../media/image22.pict"/><Relationship Id="rId6" Type="http://schemas.openxmlformats.org/officeDocument/2006/relationships/image" Target="../media/image29.pict"/></Relationships>
</file>

<file path=ppt/drawings/_rels/vmlDrawing12.vml.rels><?xml version="1.0" encoding="UTF-8" standalone="yes"?>
<Relationships xmlns="http://schemas.openxmlformats.org/package/2006/relationships"><Relationship Id="rId4" Type="http://schemas.openxmlformats.org/officeDocument/2006/relationships/image" Target="../media/image34.pict"/><Relationship Id="rId1" Type="http://schemas.openxmlformats.org/officeDocument/2006/relationships/image" Target="../media/image31.pict"/><Relationship Id="rId2" Type="http://schemas.openxmlformats.org/officeDocument/2006/relationships/image" Target="../media/image32.pict"/><Relationship Id="rId3" Type="http://schemas.openxmlformats.org/officeDocument/2006/relationships/image" Target="../media/image33.pict"/><Relationship Id="rId5" Type="http://schemas.openxmlformats.org/officeDocument/2006/relationships/image" Target="../media/image35.pict"/></Relationships>
</file>

<file path=ppt/drawings/_rels/vmlDrawing13.vml.rels><?xml version="1.0" encoding="UTF-8" standalone="yes"?>
<Relationships xmlns="http://schemas.openxmlformats.org/package/2006/relationships"><Relationship Id="rId4" Type="http://schemas.openxmlformats.org/officeDocument/2006/relationships/image" Target="../media/image43.pict"/><Relationship Id="rId1" Type="http://schemas.openxmlformats.org/officeDocument/2006/relationships/image" Target="../media/image40.pict"/><Relationship Id="rId2" Type="http://schemas.openxmlformats.org/officeDocument/2006/relationships/image" Target="../media/image41.pict"/><Relationship Id="rId3" Type="http://schemas.openxmlformats.org/officeDocument/2006/relationships/image" Target="../media/image42.pict"/><Relationship Id="rId5" Type="http://schemas.openxmlformats.org/officeDocument/2006/relationships/image" Target="../media/image44.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7.pict"/><Relationship Id="rId3" Type="http://schemas.openxmlformats.org/officeDocument/2006/relationships/image" Target="../media/image58.pict"/><Relationship Id="rId1" Type="http://schemas.openxmlformats.org/officeDocument/2006/relationships/image" Target="../media/image56.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4" Type="http://schemas.openxmlformats.org/officeDocument/2006/relationships/image" Target="../media/image68.pict"/><Relationship Id="rId1" Type="http://schemas.openxmlformats.org/officeDocument/2006/relationships/image" Target="../media/image65.pict"/><Relationship Id="rId2" Type="http://schemas.openxmlformats.org/officeDocument/2006/relationships/image" Target="../media/image66.pict"/><Relationship Id="rId3" Type="http://schemas.openxmlformats.org/officeDocument/2006/relationships/image" Target="../media/image67.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0.pict"/><Relationship Id="rId3" Type="http://schemas.openxmlformats.org/officeDocument/2006/relationships/image" Target="../media/image71.pict"/><Relationship Id="rId1" Type="http://schemas.openxmlformats.org/officeDocument/2006/relationships/image" Target="../media/image6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2.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ict"/><Relationship Id="rId1" Type="http://schemas.openxmlformats.org/officeDocument/2006/relationships/image" Target="../media/image7.pict"/></Relationships>
</file>

<file path=ppt/drawings/_rels/vmlDrawing20.vml.rels><?xml version="1.0" encoding="UTF-8" standalone="yes"?>
<Relationships xmlns="http://schemas.openxmlformats.org/package/2006/relationships"><Relationship Id="rId4" Type="http://schemas.openxmlformats.org/officeDocument/2006/relationships/image" Target="../media/image75.wmf"/><Relationship Id="rId1" Type="http://schemas.openxmlformats.org/officeDocument/2006/relationships/image" Target="../media/image72.pict"/><Relationship Id="rId2" Type="http://schemas.openxmlformats.org/officeDocument/2006/relationships/image" Target="../media/image73.wmf"/><Relationship Id="rId3" Type="http://schemas.openxmlformats.org/officeDocument/2006/relationships/image" Target="../media/image7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7.wmf"/><Relationship Id="rId3" Type="http://schemas.openxmlformats.org/officeDocument/2006/relationships/image" Target="../media/image73.wmf"/><Relationship Id="rId1" Type="http://schemas.openxmlformats.org/officeDocument/2006/relationships/image" Target="../media/image7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3.vml.rels><?xml version="1.0" encoding="UTF-8" standalone="yes"?>
<Relationships xmlns="http://schemas.openxmlformats.org/package/2006/relationships"><Relationship Id="rId4" Type="http://schemas.openxmlformats.org/officeDocument/2006/relationships/image" Target="../media/image12.pict"/><Relationship Id="rId1" Type="http://schemas.openxmlformats.org/officeDocument/2006/relationships/image" Target="../media/image9.pict"/><Relationship Id="rId2" Type="http://schemas.openxmlformats.org/officeDocument/2006/relationships/image" Target="../media/image10.pict"/><Relationship Id="rId3" Type="http://schemas.openxmlformats.org/officeDocument/2006/relationships/image" Target="../media/image11.pict"/></Relationships>
</file>

<file path=ppt/drawings/_rels/vmlDrawing4.vml.rels><?xml version="1.0" encoding="UTF-8" standalone="yes"?>
<Relationships xmlns="http://schemas.openxmlformats.org/package/2006/relationships"><Relationship Id="rId4" Type="http://schemas.openxmlformats.org/officeDocument/2006/relationships/image" Target="../media/image15.pict"/><Relationship Id="rId1" Type="http://schemas.openxmlformats.org/officeDocument/2006/relationships/image" Target="../media/image9.pict"/><Relationship Id="rId2" Type="http://schemas.openxmlformats.org/officeDocument/2006/relationships/image" Target="../media/image13.pict"/><Relationship Id="rId3" Type="http://schemas.openxmlformats.org/officeDocument/2006/relationships/image" Target="../media/image1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D829A4-284C-AC48-A36D-705234A63F9E}" type="datetimeFigureOut">
              <a:rPr lang="it-IT" smtClean="0"/>
              <a:pPr/>
              <a:t>4/15/10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DDCBC-7F07-2048-BF57-2E613E67B7B7}"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F44DDCBC-7F07-2048-BF57-2E613E67B7B7}" type="slidenum">
              <a:rPr lang="it-IT" smtClean="0"/>
              <a:pPr/>
              <a:t>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Click to edit Master subtitle style</a:t>
            </a:r>
            <a:endParaRPr kumimoji="0" lang="en-US"/>
          </a:p>
        </p:txBody>
      </p:sp>
      <p:sp>
        <p:nvSpPr>
          <p:cNvPr id="28" name="Date Placeholder 27"/>
          <p:cNvSpPr>
            <a:spLocks noGrp="1"/>
          </p:cNvSpPr>
          <p:nvPr>
            <p:ph type="dt" sz="half" idx="10"/>
          </p:nvPr>
        </p:nvSpPr>
        <p:spPr/>
        <p:txBody>
          <a:bodyPr/>
          <a:lstStyle/>
          <a:p>
            <a:fld id="{3844AAB0-DB70-0C48-A130-8796E6E8F116}" type="datetimeFigureOut">
              <a:rPr lang="it-IT" smtClean="0"/>
              <a:pPr/>
              <a:t>4/15/10</a:t>
            </a:fld>
            <a:endParaRPr lang="it-IT"/>
          </a:p>
        </p:txBody>
      </p:sp>
      <p:sp>
        <p:nvSpPr>
          <p:cNvPr id="17" name="Footer Placeholder 16"/>
          <p:cNvSpPr>
            <a:spLocks noGrp="1"/>
          </p:cNvSpPr>
          <p:nvPr>
            <p:ph type="ftr" sz="quarter" idx="11"/>
          </p:nvPr>
        </p:nvSpPr>
        <p:spPr/>
        <p:txBody>
          <a:bodyPr/>
          <a:lstStyle/>
          <a:p>
            <a:endParaRPr lang="it-IT"/>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1433A84-717D-4240-AC64-29E0CAB652C1}" type="slidenum">
              <a:rPr lang="it-IT" smtClean="0"/>
              <a:pPr/>
              <a:t>‹#›</a:t>
            </a:fld>
            <a:endParaRPr lang="it-IT"/>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it-IT"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Date Placeholder 3"/>
          <p:cNvSpPr>
            <a:spLocks noGrp="1"/>
          </p:cNvSpPr>
          <p:nvPr>
            <p:ph type="dt" sz="half" idx="10"/>
          </p:nvPr>
        </p:nvSpPr>
        <p:spPr/>
        <p:txBody>
          <a:bodyPr/>
          <a:lstStyle/>
          <a:p>
            <a:fld id="{3844AAB0-DB70-0C48-A130-8796E6E8F116}" type="datetimeFigureOut">
              <a:rPr lang="it-IT" smtClean="0"/>
              <a:pPr/>
              <a:t>4/15/10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433A84-717D-4240-AC64-29E0CAB652C1}"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it-IT"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Date Placeholder 3"/>
          <p:cNvSpPr>
            <a:spLocks noGrp="1"/>
          </p:cNvSpPr>
          <p:nvPr>
            <p:ph type="dt" sz="half" idx="10"/>
          </p:nvPr>
        </p:nvSpPr>
        <p:spPr/>
        <p:txBody>
          <a:bodyPr/>
          <a:lstStyle/>
          <a:p>
            <a:fld id="{3844AAB0-DB70-0C48-A130-8796E6E8F116}" type="datetimeFigureOut">
              <a:rPr lang="it-IT" smtClean="0"/>
              <a:pPr/>
              <a:t>4/15/10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433A84-717D-4240-AC64-29E0CAB652C1}"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Click to edit Master title style</a:t>
            </a:r>
            <a:endParaRPr kumimoji="0" lang="en-US"/>
          </a:p>
        </p:txBody>
      </p:sp>
      <p:sp>
        <p:nvSpPr>
          <p:cNvPr id="4" name="Date Placeholder 3"/>
          <p:cNvSpPr>
            <a:spLocks noGrp="1"/>
          </p:cNvSpPr>
          <p:nvPr>
            <p:ph type="dt" sz="half" idx="10"/>
          </p:nvPr>
        </p:nvSpPr>
        <p:spPr/>
        <p:txBody>
          <a:bodyPr/>
          <a:lstStyle/>
          <a:p>
            <a:fld id="{3844AAB0-DB70-0C48-A130-8796E6E8F116}" type="datetimeFigureOut">
              <a:rPr lang="it-IT" smtClean="0"/>
              <a:pPr/>
              <a:t>4/15/10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1433A84-717D-4240-AC64-29E0CAB652C1}" type="slidenum">
              <a:rPr lang="it-IT" smtClean="0"/>
              <a:pPr/>
              <a:t>‹#›</a:t>
            </a:fld>
            <a:endParaRPr lang="it-IT"/>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it-IT"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Click to edit Master text styles</a:t>
            </a:r>
          </a:p>
        </p:txBody>
      </p:sp>
      <p:sp>
        <p:nvSpPr>
          <p:cNvPr id="4" name="Date Placeholder 3"/>
          <p:cNvSpPr>
            <a:spLocks noGrp="1"/>
          </p:cNvSpPr>
          <p:nvPr>
            <p:ph type="dt" sz="half" idx="10"/>
          </p:nvPr>
        </p:nvSpPr>
        <p:spPr/>
        <p:txBody>
          <a:bodyPr/>
          <a:lstStyle/>
          <a:p>
            <a:fld id="{3844AAB0-DB70-0C48-A130-8796E6E8F116}" type="datetimeFigureOut">
              <a:rPr lang="it-IT" smtClean="0"/>
              <a:pPr/>
              <a:t>4/15/10</a:t>
            </a:fld>
            <a:endParaRPr lang="it-IT"/>
          </a:p>
        </p:txBody>
      </p:sp>
      <p:sp>
        <p:nvSpPr>
          <p:cNvPr id="5" name="Footer Placeholder 4"/>
          <p:cNvSpPr>
            <a:spLocks noGrp="1"/>
          </p:cNvSpPr>
          <p:nvPr>
            <p:ph type="ftr" sz="quarter" idx="11"/>
          </p:nvPr>
        </p:nvSpPr>
        <p:spPr>
          <a:xfrm>
            <a:off x="800100" y="6172200"/>
            <a:ext cx="4000500" cy="457200"/>
          </a:xfrm>
        </p:spPr>
        <p:txBody>
          <a:bodyPr/>
          <a:lstStyle/>
          <a:p>
            <a:endParaRPr lang="it-IT"/>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1433A84-717D-4240-AC64-29E0CAB652C1}" type="slidenum">
              <a:rPr lang="it-IT" smtClean="0"/>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Click to edit Master title style</a:t>
            </a:r>
            <a:endParaRPr kumimoji="0" lang="en-US"/>
          </a:p>
        </p:txBody>
      </p:sp>
      <p:sp>
        <p:nvSpPr>
          <p:cNvPr id="5" name="Date Placeholder 4"/>
          <p:cNvSpPr>
            <a:spLocks noGrp="1"/>
          </p:cNvSpPr>
          <p:nvPr>
            <p:ph type="dt" sz="half" idx="10"/>
          </p:nvPr>
        </p:nvSpPr>
        <p:spPr/>
        <p:txBody>
          <a:bodyPr/>
          <a:lstStyle/>
          <a:p>
            <a:fld id="{3844AAB0-DB70-0C48-A130-8796E6E8F116}" type="datetimeFigureOut">
              <a:rPr lang="it-IT" smtClean="0"/>
              <a:pPr/>
              <a:t>4/15/10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1433A84-717D-4240-AC64-29E0CAB652C1}" type="slidenum">
              <a:rPr lang="it-IT" smtClean="0"/>
              <a:pPr/>
              <a:t>‹#›</a:t>
            </a:fld>
            <a:endParaRPr lang="it-IT"/>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it-IT"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Click to edit Master text styles</a:t>
            </a:r>
          </a:p>
        </p:txBody>
      </p:sp>
      <p:sp>
        <p:nvSpPr>
          <p:cNvPr id="7" name="Date Placeholder 6"/>
          <p:cNvSpPr>
            <a:spLocks noGrp="1"/>
          </p:cNvSpPr>
          <p:nvPr>
            <p:ph type="dt" sz="half" idx="10"/>
          </p:nvPr>
        </p:nvSpPr>
        <p:spPr/>
        <p:txBody>
          <a:bodyPr/>
          <a:lstStyle/>
          <a:p>
            <a:fld id="{3844AAB0-DB70-0C48-A130-8796E6E8F116}" type="datetimeFigureOut">
              <a:rPr lang="it-IT" smtClean="0"/>
              <a:pPr/>
              <a:t>4/15/10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1433A84-717D-4240-AC64-29E0CAB652C1}" type="slidenum">
              <a:rPr lang="it-IT" smtClean="0"/>
              <a:pPr/>
              <a:t>‹#›</a:t>
            </a:fld>
            <a:endParaRPr lang="it-IT"/>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Click to edit Master title style</a:t>
            </a:r>
            <a:endParaRPr kumimoji="0" lang="en-US"/>
          </a:p>
        </p:txBody>
      </p:sp>
      <p:sp>
        <p:nvSpPr>
          <p:cNvPr id="3" name="Date Placeholder 2"/>
          <p:cNvSpPr>
            <a:spLocks noGrp="1"/>
          </p:cNvSpPr>
          <p:nvPr>
            <p:ph type="dt" sz="half" idx="10"/>
          </p:nvPr>
        </p:nvSpPr>
        <p:spPr/>
        <p:txBody>
          <a:bodyPr/>
          <a:lstStyle/>
          <a:p>
            <a:fld id="{3844AAB0-DB70-0C48-A130-8796E6E8F116}" type="datetimeFigureOut">
              <a:rPr lang="it-IT" smtClean="0"/>
              <a:pPr/>
              <a:t>4/15/10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1433A84-717D-4240-AC64-29E0CAB652C1}"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4AAB0-DB70-0C48-A130-8796E6E8F116}" type="datetimeFigureOut">
              <a:rPr lang="it-IT" smtClean="0"/>
              <a:pPr/>
              <a:t>4/15/10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1433A84-717D-4240-AC64-29E0CAB652C1}"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it-IT"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it-IT" smtClean="0"/>
              <a:t>Click to edit Master text styles</a:t>
            </a:r>
          </a:p>
        </p:txBody>
      </p:sp>
      <p:sp>
        <p:nvSpPr>
          <p:cNvPr id="5" name="Date Placeholder 4"/>
          <p:cNvSpPr>
            <a:spLocks noGrp="1"/>
          </p:cNvSpPr>
          <p:nvPr>
            <p:ph type="dt" sz="half" idx="10"/>
          </p:nvPr>
        </p:nvSpPr>
        <p:spPr/>
        <p:txBody>
          <a:bodyPr/>
          <a:lstStyle/>
          <a:p>
            <a:fld id="{3844AAB0-DB70-0C48-A130-8796E6E8F116}" type="datetimeFigureOut">
              <a:rPr lang="it-IT" smtClean="0"/>
              <a:pPr/>
              <a:t>4/15/10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1433A84-717D-4240-AC64-29E0CAB652C1}" type="slidenum">
              <a:rPr lang="it-IT" smtClean="0"/>
              <a:pPr/>
              <a:t>‹#›</a:t>
            </a:fld>
            <a:endParaRPr lang="it-IT"/>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it-IT"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it-IT" smtClean="0"/>
              <a:t>Click to edit Master text styles</a:t>
            </a:r>
          </a:p>
        </p:txBody>
      </p:sp>
      <p:sp>
        <p:nvSpPr>
          <p:cNvPr id="5" name="Date Placeholder 4"/>
          <p:cNvSpPr>
            <a:spLocks noGrp="1"/>
          </p:cNvSpPr>
          <p:nvPr>
            <p:ph type="dt" sz="half" idx="10"/>
          </p:nvPr>
        </p:nvSpPr>
        <p:spPr/>
        <p:txBody>
          <a:bodyPr/>
          <a:lstStyle/>
          <a:p>
            <a:fld id="{3844AAB0-DB70-0C48-A130-8796E6E8F116}" type="datetimeFigureOut">
              <a:rPr lang="it-IT" smtClean="0"/>
              <a:pPr/>
              <a:t>4/15/10</a:t>
            </a:fld>
            <a:endParaRPr lang="it-IT"/>
          </a:p>
        </p:txBody>
      </p:sp>
      <p:sp>
        <p:nvSpPr>
          <p:cNvPr id="6" name="Footer Placeholder 5"/>
          <p:cNvSpPr>
            <a:spLocks noGrp="1"/>
          </p:cNvSpPr>
          <p:nvPr>
            <p:ph type="ftr" sz="quarter" idx="11"/>
          </p:nvPr>
        </p:nvSpPr>
        <p:spPr>
          <a:xfrm>
            <a:off x="914400" y="6172200"/>
            <a:ext cx="3886200" cy="457200"/>
          </a:xfrm>
        </p:spPr>
        <p:txBody>
          <a:bodyPr/>
          <a:lstStyle/>
          <a:p>
            <a:endParaRPr lang="it-IT"/>
          </a:p>
        </p:txBody>
      </p:sp>
      <p:sp>
        <p:nvSpPr>
          <p:cNvPr id="7" name="Slide Number Placeholder 6"/>
          <p:cNvSpPr>
            <a:spLocks noGrp="1"/>
          </p:cNvSpPr>
          <p:nvPr>
            <p:ph type="sldNum" sz="quarter" idx="12"/>
          </p:nvPr>
        </p:nvSpPr>
        <p:spPr>
          <a:xfrm>
            <a:off x="146304" y="6208776"/>
            <a:ext cx="457200" cy="457200"/>
          </a:xfrm>
        </p:spPr>
        <p:txBody>
          <a:bodyPr/>
          <a:lstStyle/>
          <a:p>
            <a:fld id="{01433A84-717D-4240-AC64-29E0CAB652C1}" type="slidenum">
              <a:rPr lang="it-IT" smtClean="0"/>
              <a:pPr/>
              <a:t>‹#›</a:t>
            </a:fld>
            <a:endParaRPr lang="it-IT"/>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it-IT"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it-IT"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it-IT" smtClean="0"/>
              <a:t>Click to edit Master text styles</a:t>
            </a:r>
          </a:p>
          <a:p>
            <a:pPr lvl="1" eaLnBrk="1" latinLnBrk="0" hangingPunct="1"/>
            <a:r>
              <a:rPr kumimoji="0" lang="it-IT" smtClean="0"/>
              <a:t>Second level</a:t>
            </a:r>
          </a:p>
          <a:p>
            <a:pPr lvl="2" eaLnBrk="1" latinLnBrk="0" hangingPunct="1"/>
            <a:r>
              <a:rPr kumimoji="0" lang="it-IT" smtClean="0"/>
              <a:t>Third level</a:t>
            </a:r>
          </a:p>
          <a:p>
            <a:pPr lvl="3" eaLnBrk="1" latinLnBrk="0" hangingPunct="1"/>
            <a:r>
              <a:rPr kumimoji="0" lang="it-IT" smtClean="0"/>
              <a:t>Fourth level</a:t>
            </a:r>
          </a:p>
          <a:p>
            <a:pPr lvl="4" eaLnBrk="1" latinLnBrk="0" hangingPunct="1"/>
            <a:r>
              <a:rPr kumimoji="0" lang="it-IT"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844AAB0-DB70-0C48-A130-8796E6E8F116}" type="datetimeFigureOut">
              <a:rPr lang="it-IT" smtClean="0"/>
              <a:pPr/>
              <a:t>4/15/10</a:t>
            </a:fld>
            <a:endParaRPr lang="it-IT"/>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it-IT"/>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1433A84-717D-4240-AC64-29E0CAB652C1}"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oleObject" Target="../embeddings/Microsoft_Equation9.bin"/><Relationship Id="rId4" Type="http://schemas.openxmlformats.org/officeDocument/2006/relationships/oleObject" Target="../embeddings/Microsoft_Equation7.bin"/><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Microsoft_Equation6.bin"/><Relationship Id="rId5" Type="http://schemas.openxmlformats.org/officeDocument/2006/relationships/oleObject" Target="../embeddings/Microsoft_Equation8.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6" Type="http://schemas.openxmlformats.org/officeDocument/2006/relationships/oleObject" Target="../embeddings/Microsoft_Equation13.bin"/><Relationship Id="rId4" Type="http://schemas.openxmlformats.org/officeDocument/2006/relationships/oleObject" Target="../embeddings/Microsoft_Equation11.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Microsoft_Equation10.bin"/><Relationship Id="rId5" Type="http://schemas.openxmlformats.org/officeDocument/2006/relationships/oleObject" Target="../embeddings/Microsoft_Equation12.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4.bin"/><Relationship Id="rId1" Type="http://schemas.openxmlformats.org/officeDocument/2006/relationships/vmlDrawing" Target="../drawings/vmlDrawing5.v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5.bin"/><Relationship Id="rId1" Type="http://schemas.openxmlformats.org/officeDocument/2006/relationships/vmlDrawing" Target="../drawings/vmlDrawing6.v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6.bin"/><Relationship Id="rId1" Type="http://schemas.openxmlformats.org/officeDocument/2006/relationships/vmlDrawing" Target="../drawings/vmlDrawing7.v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7.bin"/><Relationship Id="rId1" Type="http://schemas.openxmlformats.org/officeDocument/2006/relationships/vmlDrawing" Target="../drawings/vmlDrawing8.v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8.bin"/><Relationship Id="rId1" Type="http://schemas.openxmlformats.org/officeDocument/2006/relationships/vmlDrawing" Target="../drawings/vmlDrawing9.vml"/></Relationships>
</file>

<file path=ppt/slides/_rels/slide25.xml.rels><?xml version="1.0" encoding="UTF-8" standalone="yes"?>
<Relationships xmlns="http://schemas.openxmlformats.org/package/2006/relationships"><Relationship Id="rId2" Type="http://schemas.openxmlformats.org/officeDocument/2006/relationships/image" Target="../media/image16.pdf"/><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cern.ch/bruno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df"/><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Microsoft_Equation22.bin"/><Relationship Id="rId4" Type="http://schemas.openxmlformats.org/officeDocument/2006/relationships/image" Target="../media/image27.png"/><Relationship Id="rId10" Type="http://schemas.openxmlformats.org/officeDocument/2006/relationships/oleObject" Target="../embeddings/Microsoft_Equation24.bin"/><Relationship Id="rId5" Type="http://schemas.openxmlformats.org/officeDocument/2006/relationships/oleObject" Target="../embeddings/Microsoft_Equation19.bin"/><Relationship Id="rId7" Type="http://schemas.openxmlformats.org/officeDocument/2006/relationships/oleObject" Target="../embeddings/Microsoft_Equation21.bin"/><Relationship Id="rId1" Type="http://schemas.openxmlformats.org/officeDocument/2006/relationships/vmlDrawing" Target="../drawings/vmlDrawing10.vml"/><Relationship Id="rId2" Type="http://schemas.openxmlformats.org/officeDocument/2006/relationships/slideLayout" Target="../slideLayouts/slideLayout2.xml"/><Relationship Id="rId9" Type="http://schemas.openxmlformats.org/officeDocument/2006/relationships/oleObject" Target="../embeddings/Microsoft_Equation23.bin"/><Relationship Id="rId3" Type="http://schemas.openxmlformats.org/officeDocument/2006/relationships/image" Target="../media/image26.pdf"/><Relationship Id="rId6" Type="http://schemas.openxmlformats.org/officeDocument/2006/relationships/oleObject" Target="../embeddings/Microsoft_Equation20.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Microsoft_Equation28.bin"/><Relationship Id="rId4" Type="http://schemas.openxmlformats.org/officeDocument/2006/relationships/image" Target="../media/image27.png"/><Relationship Id="rId10" Type="http://schemas.openxmlformats.org/officeDocument/2006/relationships/oleObject" Target="../embeddings/Microsoft_Equation30.bin"/><Relationship Id="rId5" Type="http://schemas.openxmlformats.org/officeDocument/2006/relationships/oleObject" Target="../embeddings/Microsoft_Equation25.bin"/><Relationship Id="rId7" Type="http://schemas.openxmlformats.org/officeDocument/2006/relationships/oleObject" Target="../embeddings/Microsoft_Equation27.bin"/><Relationship Id="rId11" Type="http://schemas.openxmlformats.org/officeDocument/2006/relationships/oleObject" Target="../embeddings/Microsoft_Equation31.bin"/><Relationship Id="rId1" Type="http://schemas.openxmlformats.org/officeDocument/2006/relationships/vmlDrawing" Target="../drawings/vmlDrawing11.vml"/><Relationship Id="rId2" Type="http://schemas.openxmlformats.org/officeDocument/2006/relationships/slideLayout" Target="../slideLayouts/slideLayout2.xml"/><Relationship Id="rId9" Type="http://schemas.openxmlformats.org/officeDocument/2006/relationships/oleObject" Target="../embeddings/Microsoft_Equation29.bin"/><Relationship Id="rId3" Type="http://schemas.openxmlformats.org/officeDocument/2006/relationships/image" Target="../media/image26.pdf"/><Relationship Id="rId6" Type="http://schemas.openxmlformats.org/officeDocument/2006/relationships/oleObject" Target="../embeddings/Microsoft_Equation26.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Microsoft_Equation35.bin"/><Relationship Id="rId4" Type="http://schemas.openxmlformats.org/officeDocument/2006/relationships/image" Target="../media/image37.png"/><Relationship Id="rId5" Type="http://schemas.openxmlformats.org/officeDocument/2006/relationships/oleObject" Target="../embeddings/Microsoft_Equation32.bin"/><Relationship Id="rId7" Type="http://schemas.openxmlformats.org/officeDocument/2006/relationships/oleObject" Target="../embeddings/Microsoft_Equation34.bin"/><Relationship Id="rId1" Type="http://schemas.openxmlformats.org/officeDocument/2006/relationships/vmlDrawing" Target="../drawings/vmlDrawing12.vml"/><Relationship Id="rId2" Type="http://schemas.openxmlformats.org/officeDocument/2006/relationships/slideLayout" Target="../slideLayouts/slideLayout2.xml"/><Relationship Id="rId9" Type="http://schemas.openxmlformats.org/officeDocument/2006/relationships/oleObject" Target="../embeddings/Microsoft_Equation36.bin"/><Relationship Id="rId3" Type="http://schemas.openxmlformats.org/officeDocument/2006/relationships/image" Target="../media/image36.pdf"/><Relationship Id="rId6" Type="http://schemas.openxmlformats.org/officeDocument/2006/relationships/oleObject" Target="../embeddings/Microsoft_Equation33.bin"/></Relationships>
</file>

<file path=ppt/slides/_rels/slide35.xml.rels><?xml version="1.0" encoding="UTF-8" standalone="yes"?>
<Relationships xmlns="http://schemas.openxmlformats.org/package/2006/relationships"><Relationship Id="rId2" Type="http://schemas.openxmlformats.org/officeDocument/2006/relationships/image" Target="../media/image38.pdf"/><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4" Type="http://schemas.openxmlformats.org/officeDocument/2006/relationships/oleObject" Target="../embeddings/Microsoft_Equation38.bin"/><Relationship Id="rId5" Type="http://schemas.openxmlformats.org/officeDocument/2006/relationships/oleObject" Target="../embeddings/Microsoft_Equation39.bin"/><Relationship Id="rId7" Type="http://schemas.openxmlformats.org/officeDocument/2006/relationships/oleObject" Target="../embeddings/Microsoft_Equation41.bin"/><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oleObject" Target="../embeddings/Microsoft_Equation37.bin"/><Relationship Id="rId6" Type="http://schemas.openxmlformats.org/officeDocument/2006/relationships/oleObject" Target="../embeddings/Microsoft_Equation40.bin"/></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42.bin"/><Relationship Id="rId1" Type="http://schemas.openxmlformats.org/officeDocument/2006/relationships/vmlDrawing" Target="../drawings/vmlDrawing14.vml"/></Relationships>
</file>

<file path=ppt/slides/_rels/slide38.xml.rels><?xml version="1.0" encoding="UTF-8" standalone="yes"?>
<Relationships xmlns="http://schemas.openxmlformats.org/package/2006/relationships"><Relationship Id="rId2" Type="http://schemas.openxmlformats.org/officeDocument/2006/relationships/image" Target="../media/image46.pdf"/><Relationship Id="rId3"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df"/><Relationship Id="rId3"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df"/><Relationship Id="rId3"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df"/><Relationship Id="rId3"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df"/><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18.pdf"/><Relationship Id="rId5" Type="http://schemas.openxmlformats.org/officeDocument/2006/relationships/image" Target="../media/image19.png"/><Relationship Id="rId7" Type="http://schemas.openxmlformats.org/officeDocument/2006/relationships/oleObject" Target="../embeddings/Microsoft_Equation45.bin"/><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Microsoft_Equation43.bin"/><Relationship Id="rId6" Type="http://schemas.openxmlformats.org/officeDocument/2006/relationships/oleObject" Target="../embeddings/Microsoft_Equation44.bin"/></Relationships>
</file>

<file path=ppt/slides/_rels/slide46.xml.rels><?xml version="1.0" encoding="UTF-8" standalone="yes"?>
<Relationships xmlns="http://schemas.openxmlformats.org/package/2006/relationships"><Relationship Id="rId2" Type="http://schemas.openxmlformats.org/officeDocument/2006/relationships/image" Target="../media/image59.pdf"/><Relationship Id="rId3"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df"/><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df"/><Relationship Id="rId3"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46.bin"/><Relationship Id="rId1" Type="http://schemas.openxmlformats.org/officeDocument/2006/relationships/vmlDrawing" Target="../drawings/vmlDrawing16.vml"/></Relationships>
</file>

<file path=ppt/slides/_rels/slide54.xml.rels><?xml version="1.0" encoding="UTF-8" standalone="yes"?>
<Relationships xmlns="http://schemas.openxmlformats.org/package/2006/relationships"><Relationship Id="rId4" Type="http://schemas.openxmlformats.org/officeDocument/2006/relationships/oleObject" Target="../embeddings/Microsoft_Equation48.bin"/><Relationship Id="rId5" Type="http://schemas.openxmlformats.org/officeDocument/2006/relationships/oleObject" Target="../embeddings/Microsoft_Equation49.bin"/><Relationship Id="rId7" Type="http://schemas.openxmlformats.org/officeDocument/2006/relationships/oleObject" Target="../embeddings/Microsoft_Equation51.bin"/><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oleObject" Target="../embeddings/Microsoft_Equation47.bin"/><Relationship Id="rId6" Type="http://schemas.openxmlformats.org/officeDocument/2006/relationships/oleObject" Target="../embeddings/Microsoft_Equation50.bin"/></Relationships>
</file>

<file path=ppt/slides/_rels/slide55.xml.rels><?xml version="1.0" encoding="UTF-8" standalone="yes"?>
<Relationships xmlns="http://schemas.openxmlformats.org/package/2006/relationships"><Relationship Id="rId6" Type="http://schemas.openxmlformats.org/officeDocument/2006/relationships/oleObject" Target="../embeddings/Microsoft_Equation55.bin"/><Relationship Id="rId4" Type="http://schemas.openxmlformats.org/officeDocument/2006/relationships/oleObject" Target="../embeddings/Microsoft_Equation53.bin"/><Relationship Id="rId1" Type="http://schemas.openxmlformats.org/officeDocument/2006/relationships/vmlDrawing" Target="../drawings/vmlDrawing18.vml"/><Relationship Id="rId2" Type="http://schemas.openxmlformats.org/officeDocument/2006/relationships/slideLayout" Target="../slideLayouts/slideLayout2.xml"/><Relationship Id="rId3" Type="http://schemas.openxmlformats.org/officeDocument/2006/relationships/oleObject" Target="../embeddings/Microsoft_Equation52.bin"/><Relationship Id="rId5" Type="http://schemas.openxmlformats.org/officeDocument/2006/relationships/oleObject" Target="../embeddings/Microsoft_Equation54.bin"/></Relationships>
</file>

<file path=ppt/slides/_rels/slide56.xml.rels><?xml version="1.0" encoding="UTF-8" standalone="yes"?>
<Relationships xmlns="http://schemas.openxmlformats.org/package/2006/relationships"><Relationship Id="rId4" Type="http://schemas.openxmlformats.org/officeDocument/2006/relationships/oleObject" Target="../embeddings/Microsoft_Equation57.bin"/><Relationship Id="rId1" Type="http://schemas.openxmlformats.org/officeDocument/2006/relationships/vmlDrawing" Target="../drawings/vmlDrawing19.vml"/><Relationship Id="rId2" Type="http://schemas.openxmlformats.org/officeDocument/2006/relationships/slideLayout" Target="../slideLayouts/slideLayout2.xml"/><Relationship Id="rId3" Type="http://schemas.openxmlformats.org/officeDocument/2006/relationships/oleObject" Target="../embeddings/Microsoft_Equation56.bin"/></Relationships>
</file>

<file path=ppt/slides/_rels/slide57.xml.rels><?xml version="1.0" encoding="UTF-8" standalone="yes"?>
<Relationships xmlns="http://schemas.openxmlformats.org/package/2006/relationships"><Relationship Id="rId4" Type="http://schemas.openxmlformats.org/officeDocument/2006/relationships/oleObject" Target="../embeddings/Microsoft_Equation59.bin"/><Relationship Id="rId5" Type="http://schemas.openxmlformats.org/officeDocument/2006/relationships/oleObject" Target="../embeddings/Microsoft_Equation60.bin"/><Relationship Id="rId7" Type="http://schemas.openxmlformats.org/officeDocument/2006/relationships/oleObject" Target="../embeddings/Microsoft_Equation62.bin"/><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oleObject" Target="../embeddings/Microsoft_Equation58.bin"/><Relationship Id="rId6" Type="http://schemas.openxmlformats.org/officeDocument/2006/relationships/oleObject" Target="../embeddings/Microsoft_Equation61.bin"/></Relationships>
</file>

<file path=ppt/slides/_rels/slide58.xml.rels><?xml version="1.0" encoding="UTF-8" standalone="yes"?>
<Relationships xmlns="http://schemas.openxmlformats.org/package/2006/relationships"><Relationship Id="rId4" Type="http://schemas.openxmlformats.org/officeDocument/2006/relationships/oleObject" Target="../embeddings/Microsoft_Equation64.bin"/><Relationship Id="rId1" Type="http://schemas.openxmlformats.org/officeDocument/2006/relationships/vmlDrawing" Target="../drawings/vmlDrawing21.vml"/><Relationship Id="rId2" Type="http://schemas.openxmlformats.org/officeDocument/2006/relationships/slideLayout" Target="../slideLayouts/slideLayout2.xml"/><Relationship Id="rId3" Type="http://schemas.openxmlformats.org/officeDocument/2006/relationships/oleObject" Target="../embeddings/Microsoft_Equation63.bin"/></Relationships>
</file>

<file path=ppt/slides/_rels/slide59.xml.rels><?xml version="1.0" encoding="UTF-8" standalone="yes"?>
<Relationships xmlns="http://schemas.openxmlformats.org/package/2006/relationships"><Relationship Id="rId4" Type="http://schemas.openxmlformats.org/officeDocument/2006/relationships/oleObject" Target="../embeddings/Microsoft_Equation66.bin"/><Relationship Id="rId1" Type="http://schemas.openxmlformats.org/officeDocument/2006/relationships/vmlDrawing" Target="../drawings/vmlDrawing22.vml"/><Relationship Id="rId2" Type="http://schemas.openxmlformats.org/officeDocument/2006/relationships/slideLayout" Target="../slideLayouts/slideLayout2.xml"/><Relationship Id="rId3" Type="http://schemas.openxmlformats.org/officeDocument/2006/relationships/oleObject" Target="../embeddings/Microsoft_Equation65.bin"/><Relationship Id="rId5" Type="http://schemas.openxmlformats.org/officeDocument/2006/relationships/oleObject" Target="../embeddings/Microsoft_Equation6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oleObject" Target="../embeddings/Microsoft_Equation68.bin"/><Relationship Id="rId1" Type="http://schemas.openxmlformats.org/officeDocument/2006/relationships/vmlDrawing" Target="../drawings/vmlDrawing23.vml"/><Relationship Id="rId2" Type="http://schemas.openxmlformats.org/officeDocument/2006/relationships/slideLayout" Target="../slideLayouts/slideLayout2.xml"/><Relationship Id="rId3" Type="http://schemas.openxmlformats.org/officeDocument/2006/relationships/image" Target="../media/image80.jpeg"/><Relationship Id="rId5" Type="http://schemas.openxmlformats.org/officeDocument/2006/relationships/oleObject" Target="../embeddings/Microsoft_Equation69.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Equation1.bin"/><Relationship Id="rId5" Type="http://schemas.openxmlformats.org/officeDocument/2006/relationships/oleObject" Target="../embeddings/Microsoft_Equation3.bin"/></Relationships>
</file>

<file path=ppt/slides/_rels/slide9.xml.rels><?xml version="1.0" encoding="UTF-8" standalone="yes"?>
<Relationships xmlns="http://schemas.openxmlformats.org/package/2006/relationships"><Relationship Id="rId4" Type="http://schemas.openxmlformats.org/officeDocument/2006/relationships/oleObject" Target="../embeddings/Microsoft_Equation5.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Microsoft_Equation4.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it-IT" dirty="0" err="1" smtClean="0"/>
              <a:t>9</a:t>
            </a:r>
            <a:r>
              <a:rPr lang="it-IT" dirty="0" smtClean="0"/>
              <a:t> aprile 2010</a:t>
            </a:r>
            <a:endParaRPr lang="it-IT" dirty="0"/>
          </a:p>
        </p:txBody>
      </p:sp>
      <p:sp>
        <p:nvSpPr>
          <p:cNvPr id="2" name="Title 1"/>
          <p:cNvSpPr>
            <a:spLocks noGrp="1"/>
          </p:cNvSpPr>
          <p:nvPr>
            <p:ph type="ctrTitle"/>
          </p:nvPr>
        </p:nvSpPr>
        <p:spPr/>
        <p:txBody>
          <a:bodyPr/>
          <a:lstStyle/>
          <a:p>
            <a:r>
              <a:rPr lang="it-IT" dirty="0" smtClean="0"/>
              <a:t>Interpretazione Fisica dei fenomeni quotidiani (e non)</a:t>
            </a:r>
            <a:endParaRPr lang="it-IT" dirty="0"/>
          </a:p>
        </p:txBody>
      </p:sp>
      <p:sp>
        <p:nvSpPr>
          <p:cNvPr id="4" name="TextBox 3"/>
          <p:cNvSpPr txBox="1"/>
          <p:nvPr/>
        </p:nvSpPr>
        <p:spPr>
          <a:xfrm>
            <a:off x="3584620" y="4648200"/>
            <a:ext cx="1670399" cy="523220"/>
          </a:xfrm>
          <a:prstGeom prst="rect">
            <a:avLst/>
          </a:prstGeom>
          <a:noFill/>
        </p:spPr>
        <p:txBody>
          <a:bodyPr wrap="none" rtlCol="0">
            <a:spAutoFit/>
          </a:bodyPr>
          <a:lstStyle/>
          <a:p>
            <a:r>
              <a:rPr lang="it-IT" sz="2800" dirty="0" err="1" smtClean="0"/>
              <a:t>G.E.</a:t>
            </a:r>
            <a:r>
              <a:rPr lang="it-IT" sz="2800" dirty="0" smtClean="0"/>
              <a:t> Bruno</a:t>
            </a:r>
            <a:endParaRPr lang="it-IT"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it-IT" dirty="0" smtClean="0"/>
              <a:t>Verifica </a:t>
            </a:r>
            <a:r>
              <a:rPr lang="it-IT" dirty="0" err="1" smtClean="0"/>
              <a:t>1</a:t>
            </a:r>
            <a:endParaRPr lang="it-IT" dirty="0"/>
          </a:p>
        </p:txBody>
      </p:sp>
      <p:sp>
        <p:nvSpPr>
          <p:cNvPr id="3" name="Content Placeholder 2"/>
          <p:cNvSpPr>
            <a:spLocks noGrp="1"/>
          </p:cNvSpPr>
          <p:nvPr>
            <p:ph sz="quarter" idx="1"/>
          </p:nvPr>
        </p:nvSpPr>
        <p:spPr>
          <a:xfrm>
            <a:off x="914400" y="914400"/>
            <a:ext cx="7772400" cy="4572000"/>
          </a:xfrm>
        </p:spPr>
        <p:txBody>
          <a:bodyPr/>
          <a:lstStyle/>
          <a:p>
            <a:r>
              <a:rPr lang="it-IT" dirty="0" smtClean="0"/>
              <a:t>Piano liscio (senza attrito)</a:t>
            </a:r>
          </a:p>
          <a:p>
            <a:r>
              <a:rPr lang="it-IT" dirty="0" smtClean="0"/>
              <a:t>Domanda </a:t>
            </a:r>
            <a:r>
              <a:rPr lang="it-IT" dirty="0" err="1" smtClean="0"/>
              <a:t>1</a:t>
            </a:r>
            <a:r>
              <a:rPr lang="it-IT" dirty="0" smtClean="0"/>
              <a:t>: quale blocco arriva prima al pavimento ?</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endParaRPr lang="it-IT" dirty="0"/>
          </a:p>
        </p:txBody>
      </p:sp>
      <p:cxnSp>
        <p:nvCxnSpPr>
          <p:cNvPr id="11" name="Straight Connector 10"/>
          <p:cNvCxnSpPr/>
          <p:nvPr/>
        </p:nvCxnSpPr>
        <p:spPr>
          <a:xfrm>
            <a:off x="152400"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38200"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ctangle 12"/>
          <p:cNvSpPr/>
          <p:nvPr/>
        </p:nvSpPr>
        <p:spPr>
          <a:xfrm>
            <a:off x="3048000"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ctangle 20"/>
          <p:cNvSpPr/>
          <p:nvPr/>
        </p:nvSpPr>
        <p:spPr>
          <a:xfrm rot="776424">
            <a:off x="278649" y="4036253"/>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3" name="Straight Connector 22"/>
          <p:cNvCxnSpPr/>
          <p:nvPr/>
        </p:nvCxnSpPr>
        <p:spPr>
          <a:xfrm rot="776424">
            <a:off x="194853" y="4948951"/>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44023"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6" name="Straight Connector 5"/>
          <p:cNvCxnSpPr/>
          <p:nvPr/>
        </p:nvCxnSpPr>
        <p:spPr>
          <a:xfrm rot="776424">
            <a:off x="253731"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976424" flipV="1">
            <a:off x="-139844"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862161" y="4703493"/>
            <a:ext cx="337377" cy="492443"/>
          </a:xfrm>
          <a:prstGeom prst="rect">
            <a:avLst/>
          </a:prstGeom>
          <a:noFill/>
        </p:spPr>
        <p:txBody>
          <a:bodyPr wrap="none" rtlCol="0">
            <a:spAutoFit/>
          </a:bodyPr>
          <a:lstStyle/>
          <a:p>
            <a:r>
              <a:rPr lang="it-IT" sz="2600" dirty="0" err="1" smtClean="0"/>
              <a:t>x</a:t>
            </a:r>
            <a:endParaRPr lang="it-IT" sz="2600" dirty="0"/>
          </a:p>
        </p:txBody>
      </p:sp>
      <p:cxnSp>
        <p:nvCxnSpPr>
          <p:cNvPr id="24" name="Straight Connector 23"/>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ctangle 25"/>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Rectangle 26"/>
          <p:cNvSpPr/>
          <p:nvPr/>
        </p:nvSpPr>
        <p:spPr>
          <a:xfrm rot="1245287">
            <a:off x="5079249" y="4073292"/>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8" name="Straight Connector 27"/>
          <p:cNvCxnSpPr/>
          <p:nvPr/>
        </p:nvCxnSpPr>
        <p:spPr>
          <a:xfrm>
            <a:off x="5044979" y="4499502"/>
            <a:ext cx="1965421" cy="871814"/>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38" name="TextBox 37"/>
          <p:cNvSpPr txBox="1"/>
          <p:nvPr/>
        </p:nvSpPr>
        <p:spPr>
          <a:xfrm>
            <a:off x="762000" y="3276600"/>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39" name="TextBox 38"/>
          <p:cNvSpPr txBox="1"/>
          <p:nvPr/>
        </p:nvSpPr>
        <p:spPr>
          <a:xfrm>
            <a:off x="5423641"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
        <p:nvSpPr>
          <p:cNvPr id="22" name="TextBox 21"/>
          <p:cNvSpPr txBox="1"/>
          <p:nvPr/>
        </p:nvSpPr>
        <p:spPr>
          <a:xfrm>
            <a:off x="4701170" y="4648200"/>
            <a:ext cx="351378" cy="523220"/>
          </a:xfrm>
          <a:prstGeom prst="rect">
            <a:avLst/>
          </a:prstGeom>
          <a:noFill/>
        </p:spPr>
        <p:txBody>
          <a:bodyPr wrap="none" rtlCol="0">
            <a:spAutoFit/>
          </a:bodyPr>
          <a:lstStyle/>
          <a:p>
            <a:r>
              <a:rPr lang="it-IT" sz="2800" dirty="0" err="1" smtClean="0"/>
              <a:t>h</a:t>
            </a:r>
            <a:endParaRPr lang="it-IT" sz="2800" dirty="0"/>
          </a:p>
        </p:txBody>
      </p:sp>
      <p:sp>
        <p:nvSpPr>
          <p:cNvPr id="31" name="TextBox 30"/>
          <p:cNvSpPr txBox="1"/>
          <p:nvPr/>
        </p:nvSpPr>
        <p:spPr>
          <a:xfrm>
            <a:off x="-21178" y="4648200"/>
            <a:ext cx="351378" cy="523220"/>
          </a:xfrm>
          <a:prstGeom prst="rect">
            <a:avLst/>
          </a:prstGeom>
          <a:noFill/>
        </p:spPr>
        <p:txBody>
          <a:bodyPr wrap="none" rtlCol="0">
            <a:spAutoFit/>
          </a:bodyPr>
          <a:lstStyle/>
          <a:p>
            <a:r>
              <a:rPr lang="it-IT" sz="2800" dirty="0" err="1" smtClean="0"/>
              <a:t>h</a:t>
            </a:r>
            <a:endParaRPr lang="it-IT"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it-IT" dirty="0" smtClean="0"/>
              <a:t>Verifica </a:t>
            </a:r>
            <a:r>
              <a:rPr lang="it-IT" dirty="0" err="1" smtClean="0"/>
              <a:t>2</a:t>
            </a:r>
            <a:endParaRPr lang="it-IT" dirty="0"/>
          </a:p>
        </p:txBody>
      </p:sp>
      <p:sp>
        <p:nvSpPr>
          <p:cNvPr id="3" name="Content Placeholder 2"/>
          <p:cNvSpPr>
            <a:spLocks noGrp="1"/>
          </p:cNvSpPr>
          <p:nvPr>
            <p:ph sz="quarter" idx="1"/>
          </p:nvPr>
        </p:nvSpPr>
        <p:spPr>
          <a:xfrm>
            <a:off x="914400" y="914400"/>
            <a:ext cx="8229600" cy="4572000"/>
          </a:xfrm>
        </p:spPr>
        <p:txBody>
          <a:bodyPr/>
          <a:lstStyle/>
          <a:p>
            <a:r>
              <a:rPr lang="it-IT" dirty="0" smtClean="0"/>
              <a:t>Piano liscio (senza attrito); Blocco </a:t>
            </a:r>
            <a:r>
              <a:rPr lang="it-IT" dirty="0" err="1" smtClean="0"/>
              <a:t>1</a:t>
            </a:r>
            <a:r>
              <a:rPr lang="it-IT" dirty="0" smtClean="0"/>
              <a:t> di alluminio (m</a:t>
            </a:r>
            <a:r>
              <a:rPr lang="it-IT" baseline="-25000" dirty="0" smtClean="0"/>
              <a:t>1</a:t>
            </a:r>
            <a:r>
              <a:rPr lang="it-IT" dirty="0" smtClean="0"/>
              <a:t>), blocco </a:t>
            </a:r>
            <a:r>
              <a:rPr lang="it-IT" dirty="0" err="1" smtClean="0"/>
              <a:t>2</a:t>
            </a:r>
            <a:r>
              <a:rPr lang="it-IT" dirty="0" smtClean="0"/>
              <a:t> di ferro (m</a:t>
            </a:r>
            <a:r>
              <a:rPr lang="it-IT" baseline="-25000" dirty="0" smtClean="0"/>
              <a:t>2</a:t>
            </a:r>
            <a:r>
              <a:rPr lang="it-IT" dirty="0" smtClean="0"/>
              <a:t>): m</a:t>
            </a:r>
            <a:r>
              <a:rPr lang="it-IT" baseline="-25000" dirty="0" smtClean="0"/>
              <a:t>1</a:t>
            </a:r>
            <a:r>
              <a:rPr lang="it-IT" dirty="0" smtClean="0"/>
              <a:t>&lt;m</a:t>
            </a:r>
            <a:r>
              <a:rPr lang="it-IT" baseline="-25000" dirty="0" smtClean="0"/>
              <a:t>2</a:t>
            </a:r>
            <a:endParaRPr lang="it-IT" dirty="0" smtClean="0"/>
          </a:p>
          <a:p>
            <a:r>
              <a:rPr lang="it-IT" dirty="0" smtClean="0"/>
              <a:t>Domanda </a:t>
            </a:r>
            <a:r>
              <a:rPr lang="it-IT" dirty="0" err="1" smtClean="0"/>
              <a:t>2</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endParaRPr lang="it-IT" dirty="0"/>
          </a:p>
        </p:txBody>
      </p:sp>
      <p:cxnSp>
        <p:nvCxnSpPr>
          <p:cNvPr id="11" name="Straight Connector 10"/>
          <p:cNvCxnSpPr/>
          <p:nvPr/>
        </p:nvCxnSpPr>
        <p:spPr>
          <a:xfrm>
            <a:off x="152400"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38200"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ctangle 12"/>
          <p:cNvSpPr/>
          <p:nvPr/>
        </p:nvSpPr>
        <p:spPr>
          <a:xfrm>
            <a:off x="3048000"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ctangle 20"/>
          <p:cNvSpPr/>
          <p:nvPr/>
        </p:nvSpPr>
        <p:spPr>
          <a:xfrm rot="776424">
            <a:off x="278649"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3" name="Straight Connector 22"/>
          <p:cNvCxnSpPr/>
          <p:nvPr/>
        </p:nvCxnSpPr>
        <p:spPr>
          <a:xfrm rot="776424">
            <a:off x="194853" y="4948951"/>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44023"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6" name="Straight Connector 5"/>
          <p:cNvCxnSpPr/>
          <p:nvPr/>
        </p:nvCxnSpPr>
        <p:spPr>
          <a:xfrm rot="776424">
            <a:off x="253731"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976424" flipV="1">
            <a:off x="-139844"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862161" y="4703493"/>
            <a:ext cx="337377" cy="492443"/>
          </a:xfrm>
          <a:prstGeom prst="rect">
            <a:avLst/>
          </a:prstGeom>
          <a:noFill/>
        </p:spPr>
        <p:txBody>
          <a:bodyPr wrap="none" rtlCol="0">
            <a:spAutoFit/>
          </a:bodyPr>
          <a:lstStyle/>
          <a:p>
            <a:r>
              <a:rPr lang="it-IT" sz="2600" dirty="0" err="1" smtClean="0"/>
              <a:t>x</a:t>
            </a:r>
            <a:endParaRPr lang="it-IT" sz="2600" dirty="0"/>
          </a:p>
        </p:txBody>
      </p:sp>
      <p:cxnSp>
        <p:nvCxnSpPr>
          <p:cNvPr id="24" name="Straight Connector 23"/>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ectangle 25"/>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Rectangle 26"/>
          <p:cNvSpPr/>
          <p:nvPr/>
        </p:nvSpPr>
        <p:spPr>
          <a:xfrm rot="1245287">
            <a:off x="5079249" y="4073292"/>
            <a:ext cx="762000" cy="533400"/>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8" name="Straight Connector 27"/>
          <p:cNvCxnSpPr/>
          <p:nvPr/>
        </p:nvCxnSpPr>
        <p:spPr>
          <a:xfrm>
            <a:off x="5044979" y="4499502"/>
            <a:ext cx="1965421" cy="871814"/>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38" name="TextBox 37"/>
          <p:cNvSpPr txBox="1"/>
          <p:nvPr/>
        </p:nvSpPr>
        <p:spPr>
          <a:xfrm>
            <a:off x="762000" y="3276600"/>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39" name="TextBox 38"/>
          <p:cNvSpPr txBox="1"/>
          <p:nvPr/>
        </p:nvSpPr>
        <p:spPr>
          <a:xfrm>
            <a:off x="5423641"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944562"/>
          </a:xfrm>
        </p:spPr>
        <p:txBody>
          <a:bodyPr>
            <a:normAutofit/>
          </a:bodyPr>
          <a:lstStyle/>
          <a:p>
            <a:r>
              <a:rPr lang="it-IT" dirty="0" smtClean="0"/>
              <a:t>Dinamica sul piano inclinato</a:t>
            </a:r>
            <a:endParaRPr lang="it-IT" dirty="0"/>
          </a:p>
        </p:txBody>
      </p:sp>
      <p:sp>
        <p:nvSpPr>
          <p:cNvPr id="3" name="Content Placeholder 2"/>
          <p:cNvSpPr>
            <a:spLocks noGrp="1"/>
          </p:cNvSpPr>
          <p:nvPr>
            <p:ph sz="quarter" idx="1"/>
          </p:nvPr>
        </p:nvSpPr>
        <p:spPr>
          <a:xfrm>
            <a:off x="609600" y="1066800"/>
            <a:ext cx="7772400" cy="4572000"/>
          </a:xfrm>
        </p:spPr>
        <p:txBody>
          <a:bodyPr/>
          <a:lstStyle/>
          <a:p>
            <a:r>
              <a:rPr lang="it-IT" dirty="0" smtClean="0"/>
              <a:t>Leggi di Newton:</a:t>
            </a:r>
          </a:p>
          <a:p>
            <a:endParaRPr lang="it-IT" dirty="0" smtClean="0"/>
          </a:p>
          <a:p>
            <a:endParaRPr lang="it-IT" dirty="0" smtClean="0"/>
          </a:p>
          <a:p>
            <a:r>
              <a:rPr lang="it-IT" dirty="0" smtClean="0"/>
              <a:t>In assenza di attrito:</a:t>
            </a:r>
          </a:p>
        </p:txBody>
      </p:sp>
      <p:graphicFrame>
        <p:nvGraphicFramePr>
          <p:cNvPr id="6" name="Object 5"/>
          <p:cNvGraphicFramePr>
            <a:graphicFrameLocks noChangeAspect="1"/>
          </p:cNvGraphicFramePr>
          <p:nvPr/>
        </p:nvGraphicFramePr>
        <p:xfrm>
          <a:off x="3276600" y="914400"/>
          <a:ext cx="3140075" cy="919162"/>
        </p:xfrm>
        <a:graphic>
          <a:graphicData uri="http://schemas.openxmlformats.org/presentationml/2006/ole">
            <p:oleObj spid="_x0000_s112643" name="Equation" r:id="rId3" imgW="1562100" imgH="457200" progId="Equation.3">
              <p:embed/>
            </p:oleObj>
          </a:graphicData>
        </a:graphic>
      </p:graphicFrame>
      <p:sp>
        <p:nvSpPr>
          <p:cNvPr id="24" name="TextBox 23"/>
          <p:cNvSpPr txBox="1"/>
          <p:nvPr/>
        </p:nvSpPr>
        <p:spPr>
          <a:xfrm>
            <a:off x="5486400" y="3150384"/>
            <a:ext cx="323701" cy="492443"/>
          </a:xfrm>
          <a:prstGeom prst="rect">
            <a:avLst/>
          </a:prstGeom>
          <a:noFill/>
        </p:spPr>
        <p:txBody>
          <a:bodyPr wrap="none" rtlCol="0">
            <a:spAutoFit/>
          </a:bodyPr>
          <a:lstStyle/>
          <a:p>
            <a:r>
              <a:rPr lang="it-IT" sz="2600" dirty="0" err="1" smtClean="0"/>
              <a:t>y</a:t>
            </a:r>
            <a:endParaRPr lang="it-IT" sz="2600" dirty="0"/>
          </a:p>
        </p:txBody>
      </p:sp>
      <p:grpSp>
        <p:nvGrpSpPr>
          <p:cNvPr id="4" name="Group 26"/>
          <p:cNvGrpSpPr/>
          <p:nvPr/>
        </p:nvGrpSpPr>
        <p:grpSpPr>
          <a:xfrm>
            <a:off x="5053239" y="3440848"/>
            <a:ext cx="4090761" cy="3493352"/>
            <a:chOff x="5053239" y="3440848"/>
            <a:chExt cx="4090761" cy="3493352"/>
          </a:xfrm>
        </p:grpSpPr>
        <p:grpSp>
          <p:nvGrpSpPr>
            <p:cNvPr id="7" name="Group 6"/>
            <p:cNvGrpSpPr/>
            <p:nvPr/>
          </p:nvGrpSpPr>
          <p:grpSpPr>
            <a:xfrm>
              <a:off x="5053239" y="3683784"/>
              <a:ext cx="4090761" cy="3250416"/>
              <a:chOff x="4953000" y="2540784"/>
              <a:chExt cx="4090761" cy="3250416"/>
            </a:xfrm>
          </p:grpSpPr>
          <p:cxnSp>
            <p:nvCxnSpPr>
              <p:cNvPr id="8" name="Straight Connector 7"/>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388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ctangle 9"/>
              <p:cNvSpPr/>
              <p:nvPr/>
            </p:nvSpPr>
            <p:spPr>
              <a:xfrm>
                <a:off x="78486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TextBox 10"/>
              <p:cNvSpPr txBox="1"/>
              <p:nvPr/>
            </p:nvSpPr>
            <p:spPr>
              <a:xfrm>
                <a:off x="6781800" y="4648200"/>
                <a:ext cx="989874" cy="461665"/>
              </a:xfrm>
              <a:prstGeom prst="rect">
                <a:avLst/>
              </a:prstGeom>
              <a:noFill/>
            </p:spPr>
            <p:txBody>
              <a:bodyPr wrap="none" rtlCol="0">
                <a:spAutoFit/>
              </a:bodyPr>
              <a:lstStyle/>
              <a:p>
                <a:r>
                  <a:rPr lang="it-IT" sz="2400" dirty="0" smtClean="0"/>
                  <a:t>P=-mg</a:t>
                </a:r>
                <a:endParaRPr lang="it-IT" sz="2400" dirty="0"/>
              </a:p>
            </p:txBody>
          </p:sp>
          <p:sp>
            <p:nvSpPr>
              <p:cNvPr id="12" name="TextBox 11"/>
              <p:cNvSpPr txBox="1"/>
              <p:nvPr/>
            </p:nvSpPr>
            <p:spPr>
              <a:xfrm>
                <a:off x="6858000" y="2971800"/>
                <a:ext cx="1377300" cy="461665"/>
              </a:xfrm>
              <a:prstGeom prst="rect">
                <a:avLst/>
              </a:prstGeom>
              <a:noFill/>
            </p:spPr>
            <p:txBody>
              <a:bodyPr wrap="none" rtlCol="0">
                <a:spAutoFit/>
              </a:bodyPr>
              <a:lstStyle/>
              <a:p>
                <a:r>
                  <a:rPr lang="it-IT" sz="2400" dirty="0" smtClean="0"/>
                  <a:t>R=-Pcos</a:t>
                </a:r>
                <a:r>
                  <a:rPr lang="it-IT" sz="2400" dirty="0" smtClean="0">
                    <a:latin typeface="Symbol" charset="2"/>
                    <a:cs typeface="Symbol" charset="2"/>
                  </a:rPr>
                  <a:t>a</a:t>
                </a:r>
                <a:endParaRPr lang="it-IT" sz="2400" dirty="0"/>
              </a:p>
            </p:txBody>
          </p:sp>
          <p:grpSp>
            <p:nvGrpSpPr>
              <p:cNvPr id="13" name="Group 22"/>
              <p:cNvGrpSpPr/>
              <p:nvPr/>
            </p:nvGrpSpPr>
            <p:grpSpPr>
              <a:xfrm rot="776424">
                <a:off x="5157561" y="2540784"/>
                <a:ext cx="3886200" cy="1449387"/>
                <a:chOff x="4953000" y="2971801"/>
                <a:chExt cx="3886200" cy="1449387"/>
              </a:xfrm>
            </p:grpSpPr>
            <p:sp>
              <p:nvSpPr>
                <p:cNvPr id="18" name="Rectangle 17"/>
                <p:cNvSpPr/>
                <p:nvPr/>
              </p:nvSpPr>
              <p:spPr>
                <a:xfrm>
                  <a:off x="63246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Arrow Connector 18"/>
                <p:cNvCxnSpPr/>
                <p:nvPr/>
              </p:nvCxnSpPr>
              <p:spPr>
                <a:xfrm rot="16200000" flipV="1">
                  <a:off x="61348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rot="5400000">
                <a:off x="6249194" y="4228306"/>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44623" y="35858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6" name="Straight Connector 15"/>
              <p:cNvCxnSpPr>
                <a:cxnSpLocks noChangeAspect="1"/>
              </p:cNvCxnSpPr>
              <p:nvPr/>
            </p:nvCxnSpPr>
            <p:spPr>
              <a:xfrm rot="776424">
                <a:off x="6398096" y="3613929"/>
                <a:ext cx="388620" cy="159"/>
              </a:xfrm>
              <a:prstGeom prst="line">
                <a:avLst/>
              </a:prstGeom>
              <a:ln w="38100" cap="flat" cmpd="sng" algn="ctr">
                <a:solidFill>
                  <a:schemeClr val="tx1"/>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09468" y="3043535"/>
                <a:ext cx="1013068" cy="461665"/>
              </a:xfrm>
              <a:prstGeom prst="rect">
                <a:avLst/>
              </a:prstGeom>
              <a:noFill/>
            </p:spPr>
            <p:txBody>
              <a:bodyPr wrap="none" rtlCol="0">
                <a:spAutoFit/>
              </a:bodyPr>
              <a:lstStyle/>
              <a:p>
                <a:r>
                  <a:rPr lang="it-IT" sz="2400" dirty="0" err="1" smtClean="0"/>
                  <a:t>F</a:t>
                </a:r>
                <a:r>
                  <a:rPr lang="it-IT" sz="2400" baseline="-25000" dirty="0" err="1" smtClean="0"/>
                  <a:t>A</a:t>
                </a:r>
                <a:r>
                  <a:rPr lang="it-IT" sz="2400" dirty="0" err="1" smtClean="0"/>
                  <a:t>=</a:t>
                </a:r>
                <a:r>
                  <a:rPr lang="it-IT" sz="2400" dirty="0" err="1" smtClean="0">
                    <a:latin typeface="Symbol" charset="2"/>
                    <a:cs typeface="Symbol" charset="2"/>
                  </a:rPr>
                  <a:t>m</a:t>
                </a:r>
                <a:r>
                  <a:rPr lang="it-IT" sz="2400" dirty="0" err="1" smtClean="0"/>
                  <a:t>R</a:t>
                </a:r>
                <a:endParaRPr lang="it-IT" sz="2400" dirty="0"/>
              </a:p>
            </p:txBody>
          </p:sp>
        </p:grpSp>
        <p:cxnSp>
          <p:nvCxnSpPr>
            <p:cNvPr id="21" name="Straight Connector 20"/>
            <p:cNvCxnSpPr/>
            <p:nvPr/>
          </p:nvCxnSpPr>
          <p:spPr>
            <a:xfrm rot="776424">
              <a:off x="5154570" y="49996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60995" y="40115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63000" y="4867741"/>
              <a:ext cx="337377" cy="492443"/>
            </a:xfrm>
            <a:prstGeom prst="rect">
              <a:avLst/>
            </a:prstGeom>
            <a:noFill/>
          </p:spPr>
          <p:txBody>
            <a:bodyPr wrap="none" rtlCol="0">
              <a:spAutoFit/>
            </a:bodyPr>
            <a:lstStyle/>
            <a:p>
              <a:r>
                <a:rPr lang="it-IT" sz="2600" dirty="0" err="1" smtClean="0"/>
                <a:t>x</a:t>
              </a:r>
              <a:endParaRPr lang="it-IT" sz="2600" dirty="0"/>
            </a:p>
          </p:txBody>
        </p:sp>
        <p:cxnSp>
          <p:nvCxnSpPr>
            <p:cNvPr id="25" name="Straight Connector 24"/>
            <p:cNvCxnSpPr>
              <a:cxnSpLocks noChangeAspect="1"/>
            </p:cNvCxnSpPr>
            <p:nvPr/>
          </p:nvCxnSpPr>
          <p:spPr>
            <a:xfrm rot="776424" flipH="1" flipV="1">
              <a:off x="7236296" y="4909329"/>
              <a:ext cx="388620" cy="159"/>
            </a:xfrm>
            <a:prstGeom prst="line">
              <a:avLst/>
            </a:prstGeom>
            <a:ln w="38100" cap="flat" cmpd="sng" algn="ctr">
              <a:solidFill>
                <a:srgbClr val="0000FF"/>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47030" y="4495800"/>
              <a:ext cx="453970" cy="523220"/>
            </a:xfrm>
            <a:prstGeom prst="rect">
              <a:avLst/>
            </a:prstGeom>
            <a:noFill/>
          </p:spPr>
          <p:txBody>
            <a:bodyPr wrap="none" rtlCol="0">
              <a:spAutoFit/>
            </a:bodyPr>
            <a:lstStyle/>
            <a:p>
              <a:r>
                <a:rPr lang="it-IT" sz="2800" dirty="0" err="1" smtClean="0">
                  <a:solidFill>
                    <a:srgbClr val="0000FF"/>
                  </a:solidFill>
                </a:rPr>
                <a:t>v</a:t>
              </a:r>
              <a:r>
                <a:rPr lang="it-IT" sz="2800" baseline="-25000" dirty="0" err="1" smtClean="0">
                  <a:solidFill>
                    <a:srgbClr val="0000FF"/>
                  </a:solidFill>
                </a:rPr>
                <a:t>x</a:t>
              </a:r>
              <a:endParaRPr lang="it-IT" sz="2800" dirty="0">
                <a:solidFill>
                  <a:srgbClr val="0000FF"/>
                </a:solidFill>
              </a:endParaRPr>
            </a:p>
          </p:txBody>
        </p:sp>
      </p:grpSp>
      <p:graphicFrame>
        <p:nvGraphicFramePr>
          <p:cNvPr id="112644" name="Object 4"/>
          <p:cNvGraphicFramePr>
            <a:graphicFrameLocks noChangeAspect="1"/>
          </p:cNvGraphicFramePr>
          <p:nvPr/>
        </p:nvGraphicFramePr>
        <p:xfrm>
          <a:off x="3429000" y="2362200"/>
          <a:ext cx="1762125" cy="868362"/>
        </p:xfrm>
        <a:graphic>
          <a:graphicData uri="http://schemas.openxmlformats.org/presentationml/2006/ole">
            <p:oleObj spid="_x0000_s112644" name="Equation" r:id="rId4" imgW="876300" imgH="431800" progId="Equation.3">
              <p:embed/>
            </p:oleObj>
          </a:graphicData>
        </a:graphic>
      </p:graphicFrame>
      <p:graphicFrame>
        <p:nvGraphicFramePr>
          <p:cNvPr id="112645" name="Object 5"/>
          <p:cNvGraphicFramePr>
            <a:graphicFrameLocks noChangeAspect="1"/>
          </p:cNvGraphicFramePr>
          <p:nvPr/>
        </p:nvGraphicFramePr>
        <p:xfrm>
          <a:off x="914400" y="3642827"/>
          <a:ext cx="2759075" cy="741363"/>
        </p:xfrm>
        <a:graphic>
          <a:graphicData uri="http://schemas.openxmlformats.org/presentationml/2006/ole">
            <p:oleObj spid="_x0000_s112645" name="Equation" r:id="rId5" imgW="1371600" imgH="368300" progId="Equation.3">
              <p:embed/>
            </p:oleObj>
          </a:graphicData>
        </a:graphic>
      </p:graphicFrame>
      <p:graphicFrame>
        <p:nvGraphicFramePr>
          <p:cNvPr id="112646" name="Object 6"/>
          <p:cNvGraphicFramePr>
            <a:graphicFrameLocks noChangeAspect="1"/>
          </p:cNvGraphicFramePr>
          <p:nvPr/>
        </p:nvGraphicFramePr>
        <p:xfrm>
          <a:off x="479425" y="4819650"/>
          <a:ext cx="3627438" cy="920750"/>
        </p:xfrm>
        <a:graphic>
          <a:graphicData uri="http://schemas.openxmlformats.org/presentationml/2006/ole">
            <p:oleObj spid="_x0000_s112646" name="Equation" r:id="rId6" imgW="1803400" imgH="457200" progId="Equation.3">
              <p:embed/>
            </p:oleObj>
          </a:graphicData>
        </a:graphic>
      </p:graphicFrame>
      <p:sp>
        <p:nvSpPr>
          <p:cNvPr id="31" name="TextBox 30"/>
          <p:cNvSpPr txBox="1"/>
          <p:nvPr/>
        </p:nvSpPr>
        <p:spPr>
          <a:xfrm>
            <a:off x="4800600" y="4800600"/>
            <a:ext cx="351378" cy="523220"/>
          </a:xfrm>
          <a:prstGeom prst="rect">
            <a:avLst/>
          </a:prstGeom>
          <a:noFill/>
        </p:spPr>
        <p:txBody>
          <a:bodyPr wrap="none" rtlCol="0">
            <a:spAutoFit/>
          </a:bodyPr>
          <a:lstStyle/>
          <a:p>
            <a:r>
              <a:rPr lang="it-IT" sz="2800" dirty="0" err="1" smtClean="0"/>
              <a:t>h</a:t>
            </a:r>
            <a:endParaRPr lang="it-IT" sz="2800" dirty="0"/>
          </a:p>
        </p:txBody>
      </p:sp>
      <p:sp>
        <p:nvSpPr>
          <p:cNvPr id="32" name="TextBox 31"/>
          <p:cNvSpPr txBox="1"/>
          <p:nvPr/>
        </p:nvSpPr>
        <p:spPr>
          <a:xfrm>
            <a:off x="7645400" y="5151735"/>
            <a:ext cx="378830" cy="461665"/>
          </a:xfrm>
          <a:prstGeom prst="rect">
            <a:avLst/>
          </a:prstGeom>
          <a:noFill/>
        </p:spPr>
        <p:txBody>
          <a:bodyPr wrap="none" rtlCol="0">
            <a:spAutoFit/>
          </a:bodyPr>
          <a:lstStyle/>
          <a:p>
            <a:r>
              <a:rPr lang="it-IT" sz="2400" dirty="0" smtClean="0">
                <a:latin typeface="Symbol" charset="2"/>
                <a:cs typeface="Symbol" charset="2"/>
              </a:rPr>
              <a:t>a</a:t>
            </a:r>
            <a:endParaRPr lang="it-IT" sz="2400" dirty="0">
              <a:latin typeface="Symbol" charset="2"/>
              <a:cs typeface="Symbol" charset="2"/>
            </a:endParaRPr>
          </a:p>
        </p:txBody>
      </p:sp>
      <p:sp>
        <p:nvSpPr>
          <p:cNvPr id="33" name="TextBox 32"/>
          <p:cNvSpPr txBox="1"/>
          <p:nvPr/>
        </p:nvSpPr>
        <p:spPr>
          <a:xfrm>
            <a:off x="914400" y="6096000"/>
            <a:ext cx="1308972" cy="58477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3200" dirty="0" smtClean="0"/>
              <a:t>Vince </a:t>
            </a:r>
            <a:r>
              <a:rPr lang="it-IT" sz="3200" dirty="0" err="1" smtClean="0"/>
              <a:t>2</a:t>
            </a:r>
            <a:endParaRPr lang="it-IT"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Verifica </a:t>
            </a:r>
            <a:r>
              <a:rPr lang="it-IT" dirty="0" err="1" smtClean="0"/>
              <a:t>3</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3</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lstStyle/>
          <a:p>
            <a:r>
              <a:rPr lang="it-IT" dirty="0" smtClean="0"/>
              <a:t>Verifica </a:t>
            </a:r>
            <a:r>
              <a:rPr lang="it-IT" dirty="0" err="1" smtClean="0"/>
              <a:t>4</a:t>
            </a:r>
            <a:endParaRPr lang="it-IT" dirty="0"/>
          </a:p>
        </p:txBody>
      </p:sp>
      <p:sp>
        <p:nvSpPr>
          <p:cNvPr id="3" name="Content Placeholder 2"/>
          <p:cNvSpPr>
            <a:spLocks noGrp="1"/>
          </p:cNvSpPr>
          <p:nvPr>
            <p:ph sz="quarter" idx="1"/>
          </p:nvPr>
        </p:nvSpPr>
        <p:spPr>
          <a:xfrm>
            <a:off x="914400" y="8382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4</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a:p>
            <a:pPr lvl="1"/>
            <a:endParaRPr lang="it-IT" dirty="0"/>
          </a:p>
        </p:txBody>
      </p:sp>
      <p:cxnSp>
        <p:nvCxnSpPr>
          <p:cNvPr id="4" name="Straight Connector 3"/>
          <p:cNvCxnSpPr/>
          <p:nvPr/>
        </p:nvCxnSpPr>
        <p:spPr>
          <a:xfrm>
            <a:off x="152400"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838200"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3048000"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rot="776424">
            <a:off x="278649"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194853" y="4948951"/>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4023"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253731"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139844"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62161" y="4703493"/>
            <a:ext cx="337377" cy="492443"/>
          </a:xfrm>
          <a:prstGeom prst="rect">
            <a:avLst/>
          </a:prstGeom>
          <a:noFill/>
        </p:spPr>
        <p:txBody>
          <a:bodyPr wrap="none" rtlCol="0">
            <a:spAutoFit/>
          </a:bodyPr>
          <a:lstStyle/>
          <a:p>
            <a:r>
              <a:rPr lang="it-IT" sz="2600" dirty="0" err="1" smtClean="0"/>
              <a:t>x</a:t>
            </a:r>
            <a:endParaRPr lang="it-IT" sz="2600" dirty="0"/>
          </a:p>
        </p:txBody>
      </p:sp>
      <p:cxnSp>
        <p:nvCxnSpPr>
          <p:cNvPr id="13" name="Straight Connector 12"/>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ctangle 14"/>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ctangle 15"/>
          <p:cNvSpPr/>
          <p:nvPr/>
        </p:nvSpPr>
        <p:spPr>
          <a:xfrm rot="1245287">
            <a:off x="5079249" y="4073292"/>
            <a:ext cx="762000" cy="533400"/>
          </a:xfrm>
          <a:prstGeom prst="rect">
            <a:avLst/>
          </a:prstGeom>
          <a:solidFill>
            <a:srgbClr val="C3C1C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7" name="Straight Connector 16"/>
          <p:cNvCxnSpPr/>
          <p:nvPr/>
        </p:nvCxnSpPr>
        <p:spPr>
          <a:xfrm>
            <a:off x="5044979" y="4499502"/>
            <a:ext cx="1965421" cy="871814"/>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9" name="TextBox 18"/>
          <p:cNvSpPr txBox="1"/>
          <p:nvPr/>
        </p:nvSpPr>
        <p:spPr>
          <a:xfrm>
            <a:off x="762000" y="3276600"/>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20" name="TextBox 19"/>
          <p:cNvSpPr txBox="1"/>
          <p:nvPr/>
        </p:nvSpPr>
        <p:spPr>
          <a:xfrm>
            <a:off x="5423641"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Verifica </a:t>
            </a:r>
            <a:r>
              <a:rPr lang="it-IT" dirty="0" err="1" smtClean="0"/>
              <a:t>5</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5</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25" name="Straight Connector 24"/>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Rectangle 26"/>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Rectangle 27"/>
          <p:cNvSpPr/>
          <p:nvPr/>
        </p:nvSpPr>
        <p:spPr>
          <a:xfrm rot="1245287">
            <a:off x="5079249" y="4073292"/>
            <a:ext cx="762000" cy="533400"/>
          </a:xfrm>
          <a:prstGeom prst="rect">
            <a:avLst/>
          </a:prstGeom>
          <a:solidFill>
            <a:srgbClr val="C3C1C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9" name="Straight Connector 28"/>
          <p:cNvCxnSpPr/>
          <p:nvPr/>
        </p:nvCxnSpPr>
        <p:spPr>
          <a:xfrm>
            <a:off x="5044979" y="4499502"/>
            <a:ext cx="1965421" cy="871814"/>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31" name="TextBox 30"/>
          <p:cNvSpPr txBox="1"/>
          <p:nvPr/>
        </p:nvSpPr>
        <p:spPr>
          <a:xfrm>
            <a:off x="5423641" y="32004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Verifica </a:t>
            </a:r>
            <a:r>
              <a:rPr lang="it-IT" dirty="0" err="1" smtClean="0"/>
              <a:t>6</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&lt;m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2</a:t>
            </a:r>
            <a:r>
              <a:rPr lang="it-IT" dirty="0" smtClean="0">
                <a:cs typeface="Symbol" charset="2"/>
              </a:rPr>
              <a:t>&gt;m</a:t>
            </a:r>
            <a:r>
              <a:rPr lang="it-IT" baseline="-25000" dirty="0" smtClean="0">
                <a:cs typeface="Symbol" charset="2"/>
              </a:rPr>
              <a:t>1</a:t>
            </a:r>
            <a:endParaRPr lang="it-IT" dirty="0" smtClean="0">
              <a:cs typeface="Symbol" charset="2"/>
            </a:endParaRPr>
          </a:p>
          <a:p>
            <a:r>
              <a:rPr lang="it-IT" dirty="0" smtClean="0"/>
              <a:t>Domanda </a:t>
            </a:r>
            <a:r>
              <a:rPr lang="it-IT" dirty="0" err="1" smtClean="0"/>
              <a:t>6</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Verifica </a:t>
            </a:r>
            <a:r>
              <a:rPr lang="it-IT" dirty="0" err="1" smtClean="0"/>
              <a:t>7</a:t>
            </a:r>
            <a:endParaRPr lang="it-IT" dirty="0"/>
          </a:p>
        </p:txBody>
      </p:sp>
      <p:sp>
        <p:nvSpPr>
          <p:cNvPr id="3" name="Content Placeholder 2"/>
          <p:cNvSpPr>
            <a:spLocks noGrp="1"/>
          </p:cNvSpPr>
          <p:nvPr>
            <p:ph sz="quarter" idx="1"/>
          </p:nvPr>
        </p:nvSpPr>
        <p:spPr>
          <a:xfrm>
            <a:off x="914400" y="609600"/>
            <a:ext cx="83820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&gt;m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2</a:t>
            </a:r>
            <a:r>
              <a:rPr lang="it-IT" dirty="0" smtClean="0">
                <a:cs typeface="Symbol" charset="2"/>
              </a:rPr>
              <a:t>&lt;m</a:t>
            </a:r>
            <a:r>
              <a:rPr lang="it-IT" baseline="-25000" dirty="0" smtClean="0">
                <a:cs typeface="Symbol" charset="2"/>
              </a:rPr>
              <a:t>1</a:t>
            </a:r>
            <a:endParaRPr lang="it-IT" dirty="0" smtClean="0">
              <a:cs typeface="Symbol" charset="2"/>
            </a:endParaRPr>
          </a:p>
          <a:p>
            <a:r>
              <a:rPr lang="it-IT" dirty="0" smtClean="0"/>
              <a:t>Domanda </a:t>
            </a:r>
            <a:r>
              <a:rPr lang="it-IT" dirty="0" err="1" smtClean="0"/>
              <a:t>7</a:t>
            </a:r>
            <a:r>
              <a:rPr lang="it-IT" dirty="0" smtClean="0"/>
              <a:t>: quale blocco arriva per primo in fondo allo scivolo ?</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944562"/>
          </a:xfrm>
        </p:spPr>
        <p:txBody>
          <a:bodyPr>
            <a:normAutofit/>
          </a:bodyPr>
          <a:lstStyle/>
          <a:p>
            <a:r>
              <a:rPr lang="it-IT" dirty="0" smtClean="0"/>
              <a:t>Dinamica sul piano inclinato</a:t>
            </a:r>
            <a:endParaRPr lang="it-IT" dirty="0"/>
          </a:p>
        </p:txBody>
      </p:sp>
      <p:sp>
        <p:nvSpPr>
          <p:cNvPr id="3" name="Content Placeholder 2"/>
          <p:cNvSpPr>
            <a:spLocks noGrp="1"/>
          </p:cNvSpPr>
          <p:nvPr>
            <p:ph sz="quarter" idx="1"/>
          </p:nvPr>
        </p:nvSpPr>
        <p:spPr>
          <a:xfrm>
            <a:off x="609600" y="1066800"/>
            <a:ext cx="7772400" cy="4572000"/>
          </a:xfrm>
        </p:spPr>
        <p:txBody>
          <a:bodyPr/>
          <a:lstStyle/>
          <a:p>
            <a:r>
              <a:rPr lang="it-IT" dirty="0" smtClean="0"/>
              <a:t>Leggi di Newton:</a:t>
            </a:r>
          </a:p>
          <a:p>
            <a:endParaRPr lang="it-IT" dirty="0" smtClean="0"/>
          </a:p>
          <a:p>
            <a:endParaRPr lang="it-IT" dirty="0" smtClean="0"/>
          </a:p>
          <a:p>
            <a:r>
              <a:rPr lang="it-IT" dirty="0" smtClean="0"/>
              <a:t>con attrito:</a:t>
            </a:r>
          </a:p>
        </p:txBody>
      </p:sp>
      <p:graphicFrame>
        <p:nvGraphicFramePr>
          <p:cNvPr id="6" name="Object 5"/>
          <p:cNvGraphicFramePr>
            <a:graphicFrameLocks noChangeAspect="1"/>
          </p:cNvGraphicFramePr>
          <p:nvPr/>
        </p:nvGraphicFramePr>
        <p:xfrm>
          <a:off x="3276600" y="914400"/>
          <a:ext cx="3140075" cy="919162"/>
        </p:xfrm>
        <a:graphic>
          <a:graphicData uri="http://schemas.openxmlformats.org/presentationml/2006/ole">
            <p:oleObj spid="_x0000_s113666" name="Equation" r:id="rId3" imgW="1562100" imgH="457200" progId="Equation.3">
              <p:embed/>
            </p:oleObj>
          </a:graphicData>
        </a:graphic>
      </p:graphicFrame>
      <p:sp>
        <p:nvSpPr>
          <p:cNvPr id="24" name="TextBox 23"/>
          <p:cNvSpPr txBox="1"/>
          <p:nvPr/>
        </p:nvSpPr>
        <p:spPr>
          <a:xfrm>
            <a:off x="5486400" y="3150384"/>
            <a:ext cx="323701" cy="492443"/>
          </a:xfrm>
          <a:prstGeom prst="rect">
            <a:avLst/>
          </a:prstGeom>
          <a:noFill/>
        </p:spPr>
        <p:txBody>
          <a:bodyPr wrap="none" rtlCol="0">
            <a:spAutoFit/>
          </a:bodyPr>
          <a:lstStyle/>
          <a:p>
            <a:r>
              <a:rPr lang="it-IT" sz="2600" dirty="0" err="1" smtClean="0"/>
              <a:t>y</a:t>
            </a:r>
            <a:endParaRPr lang="it-IT" sz="2600" dirty="0"/>
          </a:p>
        </p:txBody>
      </p:sp>
      <p:grpSp>
        <p:nvGrpSpPr>
          <p:cNvPr id="4" name="Group 26"/>
          <p:cNvGrpSpPr/>
          <p:nvPr/>
        </p:nvGrpSpPr>
        <p:grpSpPr>
          <a:xfrm>
            <a:off x="5053239" y="3440848"/>
            <a:ext cx="4090761" cy="3493352"/>
            <a:chOff x="5053239" y="3440848"/>
            <a:chExt cx="4090761" cy="3493352"/>
          </a:xfrm>
        </p:grpSpPr>
        <p:grpSp>
          <p:nvGrpSpPr>
            <p:cNvPr id="5" name="Group 6"/>
            <p:cNvGrpSpPr/>
            <p:nvPr/>
          </p:nvGrpSpPr>
          <p:grpSpPr>
            <a:xfrm>
              <a:off x="5053239" y="3683784"/>
              <a:ext cx="4090761" cy="3250416"/>
              <a:chOff x="4953000" y="2540784"/>
              <a:chExt cx="4090761" cy="3250416"/>
            </a:xfrm>
          </p:grpSpPr>
          <p:cxnSp>
            <p:nvCxnSpPr>
              <p:cNvPr id="8" name="Straight Connector 7"/>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388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ctangle 9"/>
              <p:cNvSpPr/>
              <p:nvPr/>
            </p:nvSpPr>
            <p:spPr>
              <a:xfrm>
                <a:off x="78486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TextBox 10"/>
              <p:cNvSpPr txBox="1"/>
              <p:nvPr/>
            </p:nvSpPr>
            <p:spPr>
              <a:xfrm>
                <a:off x="6781800" y="4648200"/>
                <a:ext cx="989874" cy="461665"/>
              </a:xfrm>
              <a:prstGeom prst="rect">
                <a:avLst/>
              </a:prstGeom>
              <a:noFill/>
            </p:spPr>
            <p:txBody>
              <a:bodyPr wrap="none" rtlCol="0">
                <a:spAutoFit/>
              </a:bodyPr>
              <a:lstStyle/>
              <a:p>
                <a:r>
                  <a:rPr lang="it-IT" sz="2400" dirty="0" smtClean="0"/>
                  <a:t>P=-mg</a:t>
                </a:r>
                <a:endParaRPr lang="it-IT" sz="2400" dirty="0"/>
              </a:p>
            </p:txBody>
          </p:sp>
          <p:sp>
            <p:nvSpPr>
              <p:cNvPr id="12" name="TextBox 11"/>
              <p:cNvSpPr txBox="1"/>
              <p:nvPr/>
            </p:nvSpPr>
            <p:spPr>
              <a:xfrm>
                <a:off x="6858000" y="2971800"/>
                <a:ext cx="1377300" cy="461665"/>
              </a:xfrm>
              <a:prstGeom prst="rect">
                <a:avLst/>
              </a:prstGeom>
              <a:noFill/>
            </p:spPr>
            <p:txBody>
              <a:bodyPr wrap="none" rtlCol="0">
                <a:spAutoFit/>
              </a:bodyPr>
              <a:lstStyle/>
              <a:p>
                <a:r>
                  <a:rPr lang="it-IT" sz="2400" dirty="0" smtClean="0"/>
                  <a:t>R=-Pcos</a:t>
                </a:r>
                <a:r>
                  <a:rPr lang="it-IT" sz="2400" dirty="0" smtClean="0">
                    <a:latin typeface="Symbol" charset="2"/>
                    <a:cs typeface="Symbol" charset="2"/>
                  </a:rPr>
                  <a:t>a</a:t>
                </a:r>
                <a:endParaRPr lang="it-IT" sz="2400" dirty="0"/>
              </a:p>
            </p:txBody>
          </p:sp>
          <p:grpSp>
            <p:nvGrpSpPr>
              <p:cNvPr id="7" name="Group 22"/>
              <p:cNvGrpSpPr/>
              <p:nvPr/>
            </p:nvGrpSpPr>
            <p:grpSpPr>
              <a:xfrm rot="776424">
                <a:off x="5157561" y="2540784"/>
                <a:ext cx="3886200" cy="1449387"/>
                <a:chOff x="4953000" y="2971801"/>
                <a:chExt cx="3886200" cy="1449387"/>
              </a:xfrm>
            </p:grpSpPr>
            <p:sp>
              <p:nvSpPr>
                <p:cNvPr id="18" name="Rectangle 17"/>
                <p:cNvSpPr/>
                <p:nvPr/>
              </p:nvSpPr>
              <p:spPr>
                <a:xfrm>
                  <a:off x="63246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Arrow Connector 18"/>
                <p:cNvCxnSpPr/>
                <p:nvPr/>
              </p:nvCxnSpPr>
              <p:spPr>
                <a:xfrm rot="16200000" flipV="1">
                  <a:off x="61348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rot="5400000">
                <a:off x="6249194" y="4228306"/>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44623" y="35858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6" name="Straight Connector 15"/>
              <p:cNvCxnSpPr>
                <a:cxnSpLocks noChangeAspect="1"/>
              </p:cNvCxnSpPr>
              <p:nvPr/>
            </p:nvCxnSpPr>
            <p:spPr>
              <a:xfrm rot="776424">
                <a:off x="6398096" y="3613929"/>
                <a:ext cx="388620" cy="159"/>
              </a:xfrm>
              <a:prstGeom prst="line">
                <a:avLst/>
              </a:prstGeom>
              <a:ln w="38100" cap="flat" cmpd="sng" algn="ctr">
                <a:solidFill>
                  <a:schemeClr val="tx1"/>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09468" y="3043535"/>
                <a:ext cx="1013068" cy="461665"/>
              </a:xfrm>
              <a:prstGeom prst="rect">
                <a:avLst/>
              </a:prstGeom>
              <a:noFill/>
            </p:spPr>
            <p:txBody>
              <a:bodyPr wrap="none" rtlCol="0">
                <a:spAutoFit/>
              </a:bodyPr>
              <a:lstStyle/>
              <a:p>
                <a:r>
                  <a:rPr lang="it-IT" sz="2400" dirty="0" err="1" smtClean="0"/>
                  <a:t>F</a:t>
                </a:r>
                <a:r>
                  <a:rPr lang="it-IT" sz="2400" baseline="-25000" dirty="0" err="1" smtClean="0"/>
                  <a:t>A</a:t>
                </a:r>
                <a:r>
                  <a:rPr lang="it-IT" sz="2400" dirty="0" err="1" smtClean="0"/>
                  <a:t>=</a:t>
                </a:r>
                <a:r>
                  <a:rPr lang="it-IT" sz="2400" dirty="0" err="1" smtClean="0">
                    <a:latin typeface="Symbol" charset="2"/>
                    <a:cs typeface="Symbol" charset="2"/>
                  </a:rPr>
                  <a:t>m</a:t>
                </a:r>
                <a:r>
                  <a:rPr lang="it-IT" sz="2400" dirty="0" err="1" smtClean="0"/>
                  <a:t>R</a:t>
                </a:r>
                <a:endParaRPr lang="it-IT" sz="2400" dirty="0"/>
              </a:p>
            </p:txBody>
          </p:sp>
        </p:grpSp>
        <p:cxnSp>
          <p:nvCxnSpPr>
            <p:cNvPr id="21" name="Straight Connector 20"/>
            <p:cNvCxnSpPr/>
            <p:nvPr/>
          </p:nvCxnSpPr>
          <p:spPr>
            <a:xfrm rot="776424">
              <a:off x="5154570" y="49996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60995" y="40115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63000" y="4867741"/>
              <a:ext cx="337377" cy="492443"/>
            </a:xfrm>
            <a:prstGeom prst="rect">
              <a:avLst/>
            </a:prstGeom>
            <a:noFill/>
          </p:spPr>
          <p:txBody>
            <a:bodyPr wrap="none" rtlCol="0">
              <a:spAutoFit/>
            </a:bodyPr>
            <a:lstStyle/>
            <a:p>
              <a:r>
                <a:rPr lang="it-IT" sz="2600" dirty="0" err="1" smtClean="0"/>
                <a:t>x</a:t>
              </a:r>
              <a:endParaRPr lang="it-IT" sz="2600" dirty="0"/>
            </a:p>
          </p:txBody>
        </p:sp>
        <p:cxnSp>
          <p:nvCxnSpPr>
            <p:cNvPr id="25" name="Straight Connector 24"/>
            <p:cNvCxnSpPr>
              <a:cxnSpLocks noChangeAspect="1"/>
            </p:cNvCxnSpPr>
            <p:nvPr/>
          </p:nvCxnSpPr>
          <p:spPr>
            <a:xfrm rot="776424" flipH="1" flipV="1">
              <a:off x="7236296" y="4909329"/>
              <a:ext cx="388620" cy="159"/>
            </a:xfrm>
            <a:prstGeom prst="line">
              <a:avLst/>
            </a:prstGeom>
            <a:ln w="38100" cap="flat" cmpd="sng" algn="ctr">
              <a:solidFill>
                <a:srgbClr val="0000FF"/>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47030" y="4495800"/>
              <a:ext cx="453970" cy="523220"/>
            </a:xfrm>
            <a:prstGeom prst="rect">
              <a:avLst/>
            </a:prstGeom>
            <a:noFill/>
          </p:spPr>
          <p:txBody>
            <a:bodyPr wrap="none" rtlCol="0">
              <a:spAutoFit/>
            </a:bodyPr>
            <a:lstStyle/>
            <a:p>
              <a:r>
                <a:rPr lang="it-IT" sz="2800" dirty="0" err="1" smtClean="0">
                  <a:solidFill>
                    <a:srgbClr val="0000FF"/>
                  </a:solidFill>
                </a:rPr>
                <a:t>v</a:t>
              </a:r>
              <a:r>
                <a:rPr lang="it-IT" sz="2800" baseline="-25000" dirty="0" err="1" smtClean="0">
                  <a:solidFill>
                    <a:srgbClr val="0000FF"/>
                  </a:solidFill>
                </a:rPr>
                <a:t>x</a:t>
              </a:r>
              <a:endParaRPr lang="it-IT" sz="2800" dirty="0">
                <a:solidFill>
                  <a:srgbClr val="0000FF"/>
                </a:solidFill>
              </a:endParaRPr>
            </a:p>
          </p:txBody>
        </p:sp>
      </p:grpSp>
      <p:graphicFrame>
        <p:nvGraphicFramePr>
          <p:cNvPr id="112644" name="Object 4"/>
          <p:cNvGraphicFramePr>
            <a:graphicFrameLocks noChangeAspect="1"/>
          </p:cNvGraphicFramePr>
          <p:nvPr/>
        </p:nvGraphicFramePr>
        <p:xfrm>
          <a:off x="2509837" y="2332037"/>
          <a:ext cx="5491163" cy="868363"/>
        </p:xfrm>
        <a:graphic>
          <a:graphicData uri="http://schemas.openxmlformats.org/presentationml/2006/ole">
            <p:oleObj spid="_x0000_s113667" name="Equation" r:id="rId4" imgW="2730500" imgH="431800" progId="Equation.3">
              <p:embed/>
            </p:oleObj>
          </a:graphicData>
        </a:graphic>
      </p:graphicFrame>
      <p:graphicFrame>
        <p:nvGraphicFramePr>
          <p:cNvPr id="112645" name="Object 5"/>
          <p:cNvGraphicFramePr>
            <a:graphicFrameLocks noChangeAspect="1"/>
          </p:cNvGraphicFramePr>
          <p:nvPr/>
        </p:nvGraphicFramePr>
        <p:xfrm>
          <a:off x="558800" y="3643313"/>
          <a:ext cx="4241800" cy="741362"/>
        </p:xfrm>
        <a:graphic>
          <a:graphicData uri="http://schemas.openxmlformats.org/presentationml/2006/ole">
            <p:oleObj spid="_x0000_s113668" name="Equation" r:id="rId5" imgW="2108200" imgH="368300" progId="Equation.3">
              <p:embed/>
            </p:oleObj>
          </a:graphicData>
        </a:graphic>
      </p:graphicFrame>
      <p:graphicFrame>
        <p:nvGraphicFramePr>
          <p:cNvPr id="112646" name="Object 6"/>
          <p:cNvGraphicFramePr>
            <a:graphicFrameLocks noChangeAspect="1"/>
          </p:cNvGraphicFramePr>
          <p:nvPr/>
        </p:nvGraphicFramePr>
        <p:xfrm>
          <a:off x="904875" y="4832350"/>
          <a:ext cx="2989263" cy="895350"/>
        </p:xfrm>
        <a:graphic>
          <a:graphicData uri="http://schemas.openxmlformats.org/presentationml/2006/ole">
            <p:oleObj spid="_x0000_s113669" name="Equation" r:id="rId6" imgW="1485900" imgH="444500" progId="Equation.3">
              <p:embed/>
            </p:oleObj>
          </a:graphicData>
        </a:graphic>
      </p:graphicFrame>
      <p:sp>
        <p:nvSpPr>
          <p:cNvPr id="31" name="TextBox 30"/>
          <p:cNvSpPr txBox="1"/>
          <p:nvPr/>
        </p:nvSpPr>
        <p:spPr>
          <a:xfrm>
            <a:off x="4800600" y="4800600"/>
            <a:ext cx="351378" cy="523220"/>
          </a:xfrm>
          <a:prstGeom prst="rect">
            <a:avLst/>
          </a:prstGeom>
          <a:noFill/>
        </p:spPr>
        <p:txBody>
          <a:bodyPr wrap="none" rtlCol="0">
            <a:spAutoFit/>
          </a:bodyPr>
          <a:lstStyle/>
          <a:p>
            <a:r>
              <a:rPr lang="it-IT" sz="2800" dirty="0" err="1" smtClean="0"/>
              <a:t>h</a:t>
            </a:r>
            <a:endParaRPr lang="it-IT" sz="2800" dirty="0"/>
          </a:p>
        </p:txBody>
      </p:sp>
      <p:sp>
        <p:nvSpPr>
          <p:cNvPr id="32" name="TextBox 31"/>
          <p:cNvSpPr txBox="1"/>
          <p:nvPr/>
        </p:nvSpPr>
        <p:spPr>
          <a:xfrm>
            <a:off x="7645400" y="5151735"/>
            <a:ext cx="378830" cy="461665"/>
          </a:xfrm>
          <a:prstGeom prst="rect">
            <a:avLst/>
          </a:prstGeom>
          <a:noFill/>
        </p:spPr>
        <p:txBody>
          <a:bodyPr wrap="none" rtlCol="0">
            <a:spAutoFit/>
          </a:bodyPr>
          <a:lstStyle/>
          <a:p>
            <a:r>
              <a:rPr lang="it-IT" sz="2400" dirty="0" smtClean="0">
                <a:latin typeface="Symbol" charset="2"/>
                <a:cs typeface="Symbol" charset="2"/>
              </a:rPr>
              <a:t>a</a:t>
            </a:r>
            <a:endParaRPr lang="it-IT" sz="2400" dirty="0">
              <a:latin typeface="Symbol" charset="2"/>
              <a:cs typeface="Symbol"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Soluzione</a:t>
            </a:r>
            <a:endParaRPr lang="it-IT" dirty="0"/>
          </a:p>
        </p:txBody>
      </p:sp>
      <p:sp>
        <p:nvSpPr>
          <p:cNvPr id="3" name="Content Placeholder 2"/>
          <p:cNvSpPr>
            <a:spLocks noGrp="1"/>
          </p:cNvSpPr>
          <p:nvPr>
            <p:ph sz="quarter" idx="1"/>
          </p:nvPr>
        </p:nvSpPr>
        <p:spPr/>
        <p:txBody>
          <a:bodyPr/>
          <a:lstStyle/>
          <a:p>
            <a:r>
              <a:rPr lang="it-IT" dirty="0" smtClean="0"/>
              <a:t>Verifica </a:t>
            </a:r>
            <a:r>
              <a:rPr lang="it-IT" dirty="0" err="1" smtClean="0"/>
              <a:t>3</a:t>
            </a:r>
            <a:r>
              <a:rPr lang="it-IT" dirty="0" smtClean="0"/>
              <a:t>:  </a:t>
            </a:r>
            <a:r>
              <a:rPr lang="it-IT" dirty="0" err="1" smtClean="0"/>
              <a:t>B</a:t>
            </a:r>
            <a:endParaRPr lang="it-IT" dirty="0" smtClean="0"/>
          </a:p>
          <a:p>
            <a:r>
              <a:rPr lang="it-IT" dirty="0" smtClean="0"/>
              <a:t>Verifica </a:t>
            </a:r>
            <a:r>
              <a:rPr lang="it-IT" dirty="0" err="1" smtClean="0"/>
              <a:t>4</a:t>
            </a:r>
            <a:r>
              <a:rPr lang="it-IT" dirty="0" smtClean="0"/>
              <a:t>:  </a:t>
            </a:r>
            <a:r>
              <a:rPr lang="it-IT" dirty="0" err="1" smtClean="0"/>
              <a:t>D</a:t>
            </a:r>
            <a:endParaRPr lang="it-IT" dirty="0" smtClean="0"/>
          </a:p>
          <a:p>
            <a:r>
              <a:rPr lang="it-IT" dirty="0" smtClean="0"/>
              <a:t>Verifica </a:t>
            </a:r>
            <a:r>
              <a:rPr lang="it-IT" dirty="0" err="1" smtClean="0"/>
              <a:t>5</a:t>
            </a:r>
            <a:r>
              <a:rPr lang="it-IT" dirty="0" smtClean="0"/>
              <a:t>:  </a:t>
            </a:r>
            <a:r>
              <a:rPr lang="it-IT" dirty="0" err="1" smtClean="0"/>
              <a:t>B</a:t>
            </a:r>
            <a:endParaRPr lang="it-IT" dirty="0" smtClean="0"/>
          </a:p>
          <a:p>
            <a:r>
              <a:rPr lang="it-IT" dirty="0" smtClean="0"/>
              <a:t>Verifica </a:t>
            </a:r>
            <a:r>
              <a:rPr lang="it-IT" dirty="0" err="1" smtClean="0"/>
              <a:t>6</a:t>
            </a:r>
            <a:r>
              <a:rPr lang="it-IT" dirty="0" smtClean="0"/>
              <a:t>:  </a:t>
            </a:r>
            <a:r>
              <a:rPr lang="it-IT" dirty="0" err="1" smtClean="0"/>
              <a:t>B</a:t>
            </a:r>
            <a:endParaRPr lang="it-IT" dirty="0" smtClean="0"/>
          </a:p>
          <a:p>
            <a:r>
              <a:rPr lang="it-IT" dirty="0" smtClean="0"/>
              <a:t>Verifica </a:t>
            </a:r>
            <a:r>
              <a:rPr lang="it-IT" dirty="0" err="1" smtClean="0"/>
              <a:t>7</a:t>
            </a:r>
            <a:r>
              <a:rPr lang="it-IT" dirty="0" smtClean="0"/>
              <a:t>:  </a:t>
            </a:r>
            <a:r>
              <a:rPr lang="it-IT" dirty="0" err="1" smtClean="0"/>
              <a:t>B</a:t>
            </a:r>
            <a:endParaRPr lang="it-IT" dirty="0" smtClean="0"/>
          </a:p>
          <a:p>
            <a:endParaRPr lang="it-I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Programma</a:t>
            </a:r>
            <a:endParaRPr lang="it-IT" dirty="0"/>
          </a:p>
        </p:txBody>
      </p:sp>
      <p:sp>
        <p:nvSpPr>
          <p:cNvPr id="3" name="Content Placeholder 2"/>
          <p:cNvSpPr>
            <a:spLocks noGrp="1"/>
          </p:cNvSpPr>
          <p:nvPr>
            <p:ph sz="quarter" idx="1"/>
          </p:nvPr>
        </p:nvSpPr>
        <p:spPr/>
        <p:txBody>
          <a:bodyPr/>
          <a:lstStyle/>
          <a:p>
            <a:r>
              <a:rPr lang="it-IT" dirty="0" smtClean="0"/>
              <a:t>19 aprile: visita ai laboratori (ore 15:30)</a:t>
            </a:r>
          </a:p>
          <a:p>
            <a:r>
              <a:rPr lang="it-IT" dirty="0" smtClean="0"/>
              <a:t>27 aprile: ore 16:00</a:t>
            </a:r>
          </a:p>
          <a:p>
            <a:r>
              <a:rPr lang="it-IT" dirty="0" err="1" smtClean="0"/>
              <a:t>5</a:t>
            </a:r>
            <a:r>
              <a:rPr lang="it-IT" dirty="0" smtClean="0"/>
              <a:t> maggio: ore 16:00</a:t>
            </a:r>
          </a:p>
          <a:p>
            <a:r>
              <a:rPr lang="it-IT" dirty="0" smtClean="0"/>
              <a:t>ultima ????</a:t>
            </a: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Soluzione </a:t>
            </a:r>
            <a:r>
              <a:rPr lang="it-IT" dirty="0" err="1" smtClean="0"/>
              <a:t>3</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3</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graphicFrame>
        <p:nvGraphicFramePr>
          <p:cNvPr id="117762" name="Object 2"/>
          <p:cNvGraphicFramePr>
            <a:graphicFrameLocks noChangeAspect="1"/>
          </p:cNvGraphicFramePr>
          <p:nvPr/>
        </p:nvGraphicFramePr>
        <p:xfrm>
          <a:off x="5638800" y="476250"/>
          <a:ext cx="2989263" cy="895350"/>
        </p:xfrm>
        <a:graphic>
          <a:graphicData uri="http://schemas.openxmlformats.org/presentationml/2006/ole">
            <p:oleObj spid="_x0000_s117762" name="Equation" r:id="rId3" imgW="1485900" imgH="444500" progId="Equation.3">
              <p:embed/>
            </p:oleObj>
          </a:graphicData>
        </a:graphic>
      </p:graphicFrame>
      <p:sp>
        <p:nvSpPr>
          <p:cNvPr id="25" name="TextBox 24"/>
          <p:cNvSpPr txBox="1"/>
          <p:nvPr/>
        </p:nvSpPr>
        <p:spPr>
          <a:xfrm>
            <a:off x="5943600" y="2967335"/>
            <a:ext cx="273945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400" dirty="0" smtClean="0"/>
              <a:t>VINCE </a:t>
            </a:r>
            <a:r>
              <a:rPr lang="it-IT" sz="2400" dirty="0" err="1" smtClean="0"/>
              <a:t>2</a:t>
            </a:r>
            <a:r>
              <a:rPr lang="it-IT" sz="2400" dirty="0" smtClean="0"/>
              <a:t>!  :  risposta </a:t>
            </a:r>
            <a:r>
              <a:rPr lang="it-IT" sz="2400" dirty="0" err="1" smtClean="0"/>
              <a:t>B</a:t>
            </a:r>
            <a:r>
              <a:rPr lang="it-IT" sz="2400" dirty="0" smtClean="0"/>
              <a:t> </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1143000"/>
          </a:xfrm>
        </p:spPr>
        <p:txBody>
          <a:bodyPr/>
          <a:lstStyle/>
          <a:p>
            <a:r>
              <a:rPr lang="it-IT" dirty="0" smtClean="0"/>
              <a:t>Soluzione </a:t>
            </a:r>
            <a:r>
              <a:rPr lang="it-IT" dirty="0" err="1" smtClean="0"/>
              <a:t>4</a:t>
            </a:r>
            <a:endParaRPr lang="it-IT" dirty="0"/>
          </a:p>
        </p:txBody>
      </p:sp>
      <p:sp>
        <p:nvSpPr>
          <p:cNvPr id="3" name="Content Placeholder 2"/>
          <p:cNvSpPr>
            <a:spLocks noGrp="1"/>
          </p:cNvSpPr>
          <p:nvPr>
            <p:ph sz="quarter" idx="1"/>
          </p:nvPr>
        </p:nvSpPr>
        <p:spPr>
          <a:xfrm>
            <a:off x="914400" y="8382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4</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a:p>
            <a:pPr lvl="1"/>
            <a:endParaRPr lang="it-IT" dirty="0"/>
          </a:p>
        </p:txBody>
      </p:sp>
      <p:cxnSp>
        <p:nvCxnSpPr>
          <p:cNvPr id="4" name="Straight Connector 3"/>
          <p:cNvCxnSpPr/>
          <p:nvPr/>
        </p:nvCxnSpPr>
        <p:spPr>
          <a:xfrm>
            <a:off x="152400"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838200"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3048000"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rot="776424">
            <a:off x="278649"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194853" y="4948951"/>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44023"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253731"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139844"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862161" y="4703493"/>
            <a:ext cx="337377" cy="492443"/>
          </a:xfrm>
          <a:prstGeom prst="rect">
            <a:avLst/>
          </a:prstGeom>
          <a:noFill/>
        </p:spPr>
        <p:txBody>
          <a:bodyPr wrap="none" rtlCol="0">
            <a:spAutoFit/>
          </a:bodyPr>
          <a:lstStyle/>
          <a:p>
            <a:r>
              <a:rPr lang="it-IT" sz="2600" dirty="0" err="1" smtClean="0"/>
              <a:t>x</a:t>
            </a:r>
            <a:endParaRPr lang="it-IT" sz="2600" dirty="0"/>
          </a:p>
        </p:txBody>
      </p:sp>
      <p:cxnSp>
        <p:nvCxnSpPr>
          <p:cNvPr id="13" name="Straight Connector 12"/>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ctangle 14"/>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ctangle 15"/>
          <p:cNvSpPr/>
          <p:nvPr/>
        </p:nvSpPr>
        <p:spPr>
          <a:xfrm rot="1245287">
            <a:off x="5079249" y="4073292"/>
            <a:ext cx="762000" cy="533400"/>
          </a:xfrm>
          <a:prstGeom prst="rect">
            <a:avLst/>
          </a:prstGeom>
          <a:solidFill>
            <a:srgbClr val="C3C1C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7" name="Straight Connector 16"/>
          <p:cNvCxnSpPr/>
          <p:nvPr/>
        </p:nvCxnSpPr>
        <p:spPr>
          <a:xfrm>
            <a:off x="5044979" y="4499502"/>
            <a:ext cx="1965421" cy="871814"/>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9" name="TextBox 18"/>
          <p:cNvSpPr txBox="1"/>
          <p:nvPr/>
        </p:nvSpPr>
        <p:spPr>
          <a:xfrm>
            <a:off x="762000" y="3276600"/>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20" name="TextBox 19"/>
          <p:cNvSpPr txBox="1"/>
          <p:nvPr/>
        </p:nvSpPr>
        <p:spPr>
          <a:xfrm>
            <a:off x="5423641"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graphicFrame>
        <p:nvGraphicFramePr>
          <p:cNvPr id="21" name="Object 2"/>
          <p:cNvGraphicFramePr>
            <a:graphicFrameLocks noChangeAspect="1"/>
          </p:cNvGraphicFramePr>
          <p:nvPr/>
        </p:nvGraphicFramePr>
        <p:xfrm>
          <a:off x="5638800" y="476250"/>
          <a:ext cx="2989263" cy="895350"/>
        </p:xfrm>
        <a:graphic>
          <a:graphicData uri="http://schemas.openxmlformats.org/presentationml/2006/ole">
            <p:oleObj spid="_x0000_s118786" name="Equation" r:id="rId3" imgW="1485900" imgH="444500" progId="Equation.3">
              <p:embed/>
            </p:oleObj>
          </a:graphicData>
        </a:graphic>
      </p:graphicFrame>
      <p:sp>
        <p:nvSpPr>
          <p:cNvPr id="22" name="TextBox 21"/>
          <p:cNvSpPr txBox="1"/>
          <p:nvPr/>
        </p:nvSpPr>
        <p:spPr>
          <a:xfrm>
            <a:off x="5257800" y="2967335"/>
            <a:ext cx="3356357"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400" dirty="0" smtClean="0"/>
              <a:t>Dipende dai dati:  risposta </a:t>
            </a:r>
            <a:r>
              <a:rPr lang="it-IT" sz="2400" dirty="0" err="1" smtClean="0"/>
              <a:t>D</a:t>
            </a:r>
            <a:r>
              <a:rPr lang="it-IT" sz="2400" dirty="0" smtClean="0"/>
              <a:t> </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Soluzione </a:t>
            </a:r>
            <a:r>
              <a:rPr lang="it-IT" dirty="0" err="1" smtClean="0"/>
              <a:t>5</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1</a:t>
            </a:r>
            <a:r>
              <a:rPr lang="it-IT" dirty="0" smtClean="0">
                <a:cs typeface="Symbol" charset="2"/>
              </a:rPr>
              <a:t>=m</a:t>
            </a:r>
            <a:r>
              <a:rPr lang="it-IT" baseline="-25000" dirty="0" smtClean="0">
                <a:cs typeface="Symbol" charset="2"/>
              </a:rPr>
              <a:t>2</a:t>
            </a:r>
            <a:endParaRPr lang="it-IT" dirty="0" smtClean="0">
              <a:cs typeface="Symbol" charset="2"/>
            </a:endParaRPr>
          </a:p>
          <a:p>
            <a:r>
              <a:rPr lang="it-IT" dirty="0" smtClean="0"/>
              <a:t>Domanda </a:t>
            </a:r>
            <a:r>
              <a:rPr lang="it-IT" dirty="0" err="1" smtClean="0"/>
              <a:t>5</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25" name="Straight Connector 24"/>
          <p:cNvCxnSpPr/>
          <p:nvPr/>
        </p:nvCxnSpPr>
        <p:spPr>
          <a:xfrm>
            <a:off x="4953000" y="538401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5638800" y="538560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Rectangle 26"/>
          <p:cNvSpPr/>
          <p:nvPr/>
        </p:nvSpPr>
        <p:spPr>
          <a:xfrm>
            <a:off x="7848600" y="538401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Rectangle 27"/>
          <p:cNvSpPr/>
          <p:nvPr/>
        </p:nvSpPr>
        <p:spPr>
          <a:xfrm rot="1245287">
            <a:off x="5079249" y="4073292"/>
            <a:ext cx="762000" cy="533400"/>
          </a:xfrm>
          <a:prstGeom prst="rect">
            <a:avLst/>
          </a:prstGeom>
          <a:solidFill>
            <a:srgbClr val="C3C1C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9" name="Straight Connector 28"/>
          <p:cNvCxnSpPr/>
          <p:nvPr/>
        </p:nvCxnSpPr>
        <p:spPr>
          <a:xfrm>
            <a:off x="5044979" y="4499502"/>
            <a:ext cx="1965421" cy="871814"/>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044623" y="455028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31" name="TextBox 30"/>
          <p:cNvSpPr txBox="1"/>
          <p:nvPr/>
        </p:nvSpPr>
        <p:spPr>
          <a:xfrm>
            <a:off x="5423641" y="32004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graphicFrame>
        <p:nvGraphicFramePr>
          <p:cNvPr id="21" name="Object 2"/>
          <p:cNvGraphicFramePr>
            <a:graphicFrameLocks noChangeAspect="1"/>
          </p:cNvGraphicFramePr>
          <p:nvPr/>
        </p:nvGraphicFramePr>
        <p:xfrm>
          <a:off x="5638800" y="476250"/>
          <a:ext cx="2989263" cy="895350"/>
        </p:xfrm>
        <a:graphic>
          <a:graphicData uri="http://schemas.openxmlformats.org/presentationml/2006/ole">
            <p:oleObj spid="_x0000_s119810" name="Equation" r:id="rId3" imgW="1485900" imgH="444500" progId="Equation.3">
              <p:embed/>
            </p:oleObj>
          </a:graphicData>
        </a:graphic>
      </p:graphicFrame>
      <p:sp>
        <p:nvSpPr>
          <p:cNvPr id="22" name="TextBox 21"/>
          <p:cNvSpPr txBox="1"/>
          <p:nvPr/>
        </p:nvSpPr>
        <p:spPr>
          <a:xfrm>
            <a:off x="5562600" y="2967335"/>
            <a:ext cx="3377848"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400" dirty="0" smtClean="0"/>
              <a:t>STRAVINCE </a:t>
            </a:r>
            <a:r>
              <a:rPr lang="it-IT" sz="2400" dirty="0" err="1" smtClean="0"/>
              <a:t>2</a:t>
            </a:r>
            <a:r>
              <a:rPr lang="it-IT" sz="2400" dirty="0" smtClean="0"/>
              <a:t>!  :  risposta </a:t>
            </a:r>
            <a:r>
              <a:rPr lang="it-IT" sz="2400" dirty="0" err="1" smtClean="0"/>
              <a:t>B</a:t>
            </a:r>
            <a:r>
              <a:rPr lang="it-IT" sz="2400" dirty="0" smtClean="0"/>
              <a:t> </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Soluzione </a:t>
            </a:r>
            <a:r>
              <a:rPr lang="it-IT" dirty="0" err="1" smtClean="0"/>
              <a:t>6</a:t>
            </a:r>
            <a:endParaRPr lang="it-IT" dirty="0"/>
          </a:p>
        </p:txBody>
      </p:sp>
      <p:sp>
        <p:nvSpPr>
          <p:cNvPr id="3" name="Content Placeholder 2"/>
          <p:cNvSpPr>
            <a:spLocks noGrp="1"/>
          </p:cNvSpPr>
          <p:nvPr>
            <p:ph sz="quarter" idx="1"/>
          </p:nvPr>
        </p:nvSpPr>
        <p:spPr>
          <a:xfrm>
            <a:off x="914400" y="609600"/>
            <a:ext cx="82296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&lt;m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2</a:t>
            </a:r>
            <a:r>
              <a:rPr lang="it-IT" dirty="0" smtClean="0">
                <a:cs typeface="Symbol" charset="2"/>
              </a:rPr>
              <a:t>&gt;m</a:t>
            </a:r>
            <a:r>
              <a:rPr lang="it-IT" baseline="-25000" dirty="0" smtClean="0">
                <a:cs typeface="Symbol" charset="2"/>
              </a:rPr>
              <a:t>1</a:t>
            </a:r>
            <a:endParaRPr lang="it-IT" dirty="0" smtClean="0">
              <a:cs typeface="Symbol" charset="2"/>
            </a:endParaRPr>
          </a:p>
          <a:p>
            <a:r>
              <a:rPr lang="it-IT" dirty="0" smtClean="0"/>
              <a:t>Domanda </a:t>
            </a:r>
            <a:r>
              <a:rPr lang="it-IT" dirty="0" err="1" smtClean="0"/>
              <a:t>6</a:t>
            </a:r>
            <a:r>
              <a:rPr lang="it-IT" dirty="0" smtClean="0"/>
              <a:t>: quale blocco arriva per primo in fondo allo scivolo?</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graphicFrame>
        <p:nvGraphicFramePr>
          <p:cNvPr id="25" name="Object 2"/>
          <p:cNvGraphicFramePr>
            <a:graphicFrameLocks noChangeAspect="1"/>
          </p:cNvGraphicFramePr>
          <p:nvPr/>
        </p:nvGraphicFramePr>
        <p:xfrm>
          <a:off x="5638800" y="476250"/>
          <a:ext cx="2989263" cy="895350"/>
        </p:xfrm>
        <a:graphic>
          <a:graphicData uri="http://schemas.openxmlformats.org/presentationml/2006/ole">
            <p:oleObj spid="_x0000_s120834" name="Equation" r:id="rId3" imgW="1485900" imgH="444500" progId="Equation.3">
              <p:embed/>
            </p:oleObj>
          </a:graphicData>
        </a:graphic>
      </p:graphicFrame>
      <p:sp>
        <p:nvSpPr>
          <p:cNvPr id="26" name="TextBox 25"/>
          <p:cNvSpPr txBox="1"/>
          <p:nvPr/>
        </p:nvSpPr>
        <p:spPr>
          <a:xfrm>
            <a:off x="5943600" y="2967335"/>
            <a:ext cx="273945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400" dirty="0" smtClean="0"/>
              <a:t>VINCE </a:t>
            </a:r>
            <a:r>
              <a:rPr lang="it-IT" sz="2400" dirty="0" err="1" smtClean="0"/>
              <a:t>2</a:t>
            </a:r>
            <a:r>
              <a:rPr lang="it-IT" sz="2400" dirty="0" smtClean="0"/>
              <a:t>!  :  risposta </a:t>
            </a:r>
            <a:r>
              <a:rPr lang="it-IT" sz="2400" dirty="0" err="1" smtClean="0"/>
              <a:t>B</a:t>
            </a:r>
            <a:r>
              <a:rPr lang="it-IT" sz="2400" dirty="0" smtClean="0"/>
              <a:t> </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43000"/>
          </a:xfrm>
        </p:spPr>
        <p:txBody>
          <a:bodyPr/>
          <a:lstStyle/>
          <a:p>
            <a:r>
              <a:rPr lang="it-IT" dirty="0" smtClean="0"/>
              <a:t>Soluzione </a:t>
            </a:r>
            <a:r>
              <a:rPr lang="it-IT" dirty="0" err="1" smtClean="0"/>
              <a:t>7</a:t>
            </a:r>
            <a:endParaRPr lang="it-IT" dirty="0"/>
          </a:p>
        </p:txBody>
      </p:sp>
      <p:sp>
        <p:nvSpPr>
          <p:cNvPr id="3" name="Content Placeholder 2"/>
          <p:cNvSpPr>
            <a:spLocks noGrp="1"/>
          </p:cNvSpPr>
          <p:nvPr>
            <p:ph sz="quarter" idx="1"/>
          </p:nvPr>
        </p:nvSpPr>
        <p:spPr>
          <a:xfrm>
            <a:off x="914400" y="609600"/>
            <a:ext cx="8382000" cy="4572000"/>
          </a:xfrm>
        </p:spPr>
        <p:txBody>
          <a:bodyPr/>
          <a:lstStyle/>
          <a:p>
            <a:r>
              <a:rPr lang="it-IT" dirty="0" smtClean="0"/>
              <a:t>Piano con attrito: </a:t>
            </a:r>
          </a:p>
          <a:p>
            <a:pPr lvl="1"/>
            <a:r>
              <a:rPr lang="it-IT" dirty="0" smtClean="0"/>
              <a:t>blocco </a:t>
            </a:r>
            <a:r>
              <a:rPr lang="it-IT" dirty="0" err="1" smtClean="0"/>
              <a:t>1</a:t>
            </a:r>
            <a:r>
              <a:rPr lang="it-IT" dirty="0" smtClean="0"/>
              <a:t>: </a:t>
            </a:r>
            <a:r>
              <a:rPr lang="it-IT" dirty="0" smtClean="0">
                <a:latin typeface="Symbol" charset="2"/>
                <a:cs typeface="Symbol" charset="2"/>
              </a:rPr>
              <a:t>m</a:t>
            </a:r>
            <a:r>
              <a:rPr lang="it-IT" baseline="-25000" dirty="0" smtClean="0">
                <a:cs typeface="Symbol" charset="2"/>
              </a:rPr>
              <a:t>1 </a:t>
            </a:r>
            <a:r>
              <a:rPr lang="it-IT" dirty="0" smtClean="0">
                <a:cs typeface="Symbol" charset="2"/>
              </a:rPr>
              <a:t>&gt;</a:t>
            </a:r>
            <a:r>
              <a:rPr lang="it-IT" dirty="0" smtClean="0"/>
              <a:t> </a:t>
            </a:r>
            <a:r>
              <a:rPr lang="it-IT" dirty="0" smtClean="0">
                <a:latin typeface="Symbol" charset="2"/>
                <a:cs typeface="Symbol" charset="2"/>
              </a:rPr>
              <a:t>m</a:t>
            </a:r>
            <a:r>
              <a:rPr lang="it-IT" baseline="-25000" dirty="0" smtClean="0">
                <a:cs typeface="Symbol" charset="2"/>
              </a:rPr>
              <a:t>2</a:t>
            </a:r>
            <a:r>
              <a:rPr lang="it-IT" dirty="0" smtClean="0">
                <a:cs typeface="Symbol" charset="2"/>
              </a:rPr>
              <a:t>  ;  m</a:t>
            </a:r>
            <a:r>
              <a:rPr lang="it-IT" baseline="-25000" dirty="0" smtClean="0">
                <a:cs typeface="Symbol" charset="2"/>
              </a:rPr>
              <a:t>1</a:t>
            </a:r>
            <a:r>
              <a:rPr lang="it-IT" dirty="0" smtClean="0">
                <a:cs typeface="Symbol" charset="2"/>
              </a:rPr>
              <a:t>&gt;m</a:t>
            </a:r>
            <a:r>
              <a:rPr lang="it-IT" baseline="-25000" dirty="0" smtClean="0">
                <a:cs typeface="Symbol" charset="2"/>
              </a:rPr>
              <a:t>2</a:t>
            </a:r>
            <a:endParaRPr lang="it-IT" dirty="0" smtClean="0"/>
          </a:p>
          <a:p>
            <a:pPr lvl="1"/>
            <a:r>
              <a:rPr lang="it-IT" dirty="0" smtClean="0"/>
              <a:t>blocco </a:t>
            </a:r>
            <a:r>
              <a:rPr lang="it-IT" dirty="0" err="1" smtClean="0"/>
              <a:t>2</a:t>
            </a:r>
            <a:r>
              <a:rPr lang="it-IT" dirty="0" smtClean="0"/>
              <a:t>: </a:t>
            </a:r>
            <a:r>
              <a:rPr lang="it-IT" dirty="0" smtClean="0">
                <a:latin typeface="Symbol" charset="2"/>
                <a:cs typeface="Symbol" charset="2"/>
              </a:rPr>
              <a:t>m</a:t>
            </a:r>
            <a:r>
              <a:rPr lang="it-IT" baseline="-25000" dirty="0" smtClean="0">
                <a:cs typeface="Symbol" charset="2"/>
              </a:rPr>
              <a:t>2 </a:t>
            </a:r>
            <a:r>
              <a:rPr lang="it-IT" dirty="0" smtClean="0">
                <a:cs typeface="Symbol" charset="2"/>
              </a:rPr>
              <a:t>&lt;</a:t>
            </a:r>
            <a:r>
              <a:rPr lang="it-IT" dirty="0" smtClean="0"/>
              <a:t> </a:t>
            </a:r>
            <a:r>
              <a:rPr lang="it-IT" dirty="0" smtClean="0">
                <a:latin typeface="Symbol" charset="2"/>
                <a:cs typeface="Symbol" charset="2"/>
              </a:rPr>
              <a:t>m</a:t>
            </a:r>
            <a:r>
              <a:rPr lang="it-IT" baseline="-25000" dirty="0" smtClean="0">
                <a:cs typeface="Symbol" charset="2"/>
              </a:rPr>
              <a:t>1</a:t>
            </a:r>
            <a:r>
              <a:rPr lang="it-IT" dirty="0" smtClean="0">
                <a:cs typeface="Symbol" charset="2"/>
              </a:rPr>
              <a:t>  ;  m</a:t>
            </a:r>
            <a:r>
              <a:rPr lang="it-IT" baseline="-25000" dirty="0" smtClean="0">
                <a:cs typeface="Symbol" charset="2"/>
              </a:rPr>
              <a:t>2</a:t>
            </a:r>
            <a:r>
              <a:rPr lang="it-IT" dirty="0" smtClean="0">
                <a:cs typeface="Symbol" charset="2"/>
              </a:rPr>
              <a:t>&lt;m</a:t>
            </a:r>
            <a:r>
              <a:rPr lang="it-IT" baseline="-25000" dirty="0" smtClean="0">
                <a:cs typeface="Symbol" charset="2"/>
              </a:rPr>
              <a:t>1</a:t>
            </a:r>
            <a:endParaRPr lang="it-IT" dirty="0" smtClean="0">
              <a:cs typeface="Symbol" charset="2"/>
            </a:endParaRPr>
          </a:p>
          <a:p>
            <a:r>
              <a:rPr lang="it-IT" dirty="0" smtClean="0"/>
              <a:t>Domanda </a:t>
            </a:r>
            <a:r>
              <a:rPr lang="it-IT" dirty="0" err="1" smtClean="0"/>
              <a:t>7</a:t>
            </a:r>
            <a:r>
              <a:rPr lang="it-IT" dirty="0" smtClean="0"/>
              <a:t>: quale blocco arriva per primo in fondo allo scivolo ?</a:t>
            </a:r>
          </a:p>
          <a:p>
            <a:r>
              <a:rPr lang="it-IT" dirty="0" smtClean="0"/>
              <a:t>Risposta:</a:t>
            </a:r>
          </a:p>
          <a:p>
            <a:pPr lvl="1"/>
            <a:r>
              <a:rPr lang="it-IT" dirty="0" smtClean="0"/>
              <a:t>A: il blocco </a:t>
            </a:r>
            <a:r>
              <a:rPr lang="it-IT" dirty="0" err="1" smtClean="0"/>
              <a:t>1</a:t>
            </a:r>
            <a:endParaRPr lang="it-IT" dirty="0" smtClean="0"/>
          </a:p>
          <a:p>
            <a:pPr lvl="1"/>
            <a:r>
              <a:rPr lang="it-IT" dirty="0" err="1" smtClean="0"/>
              <a:t>B</a:t>
            </a:r>
            <a:r>
              <a:rPr lang="it-IT" dirty="0" smtClean="0"/>
              <a:t>: il blocco </a:t>
            </a:r>
            <a:r>
              <a:rPr lang="it-IT" dirty="0" err="1" smtClean="0"/>
              <a:t>2</a:t>
            </a:r>
            <a:endParaRPr lang="it-IT" dirty="0" smtClean="0"/>
          </a:p>
          <a:p>
            <a:pPr lvl="1"/>
            <a:r>
              <a:rPr lang="it-IT" dirty="0" err="1" smtClean="0"/>
              <a:t>C</a:t>
            </a:r>
            <a:r>
              <a:rPr lang="it-IT" dirty="0" smtClean="0"/>
              <a:t>: ex equo</a:t>
            </a:r>
          </a:p>
          <a:p>
            <a:pPr lvl="1"/>
            <a:r>
              <a:rPr lang="it-IT" dirty="0" err="1" smtClean="0"/>
              <a:t>D</a:t>
            </a:r>
            <a:r>
              <a:rPr lang="it-IT" dirty="0" smtClean="0"/>
              <a:t>: non si hanno tutti i dati</a:t>
            </a:r>
          </a:p>
        </p:txBody>
      </p:sp>
      <p:cxnSp>
        <p:nvCxnSpPr>
          <p:cNvPr id="5" name="Straight Connector 4"/>
          <p:cNvCxnSpPr/>
          <p:nvPr/>
        </p:nvCxnSpPr>
        <p:spPr>
          <a:xfrm>
            <a:off x="152400" y="54864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838200" y="54879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3048000" y="54864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rot="776424">
            <a:off x="278649" y="4124301"/>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Connector 8"/>
          <p:cNvCxnSpPr/>
          <p:nvPr/>
        </p:nvCxnSpPr>
        <p:spPr>
          <a:xfrm rot="776424">
            <a:off x="194853" y="5036999"/>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44023" y="46526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1" name="Straight Connector 10"/>
          <p:cNvCxnSpPr/>
          <p:nvPr/>
        </p:nvCxnSpPr>
        <p:spPr>
          <a:xfrm rot="776424">
            <a:off x="253731" y="49234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6976424" flipV="1">
            <a:off x="-139844" y="39353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62161" y="4791541"/>
            <a:ext cx="337377" cy="492443"/>
          </a:xfrm>
          <a:prstGeom prst="rect">
            <a:avLst/>
          </a:prstGeom>
          <a:noFill/>
        </p:spPr>
        <p:txBody>
          <a:bodyPr wrap="none" rtlCol="0">
            <a:spAutoFit/>
          </a:bodyPr>
          <a:lstStyle/>
          <a:p>
            <a:r>
              <a:rPr lang="it-IT" sz="2600" dirty="0" err="1" smtClean="0"/>
              <a:t>x</a:t>
            </a:r>
            <a:endParaRPr lang="it-IT" sz="2600" dirty="0"/>
          </a:p>
        </p:txBody>
      </p:sp>
      <p:sp>
        <p:nvSpPr>
          <p:cNvPr id="14" name="TextBox 13"/>
          <p:cNvSpPr txBox="1"/>
          <p:nvPr/>
        </p:nvSpPr>
        <p:spPr>
          <a:xfrm>
            <a:off x="762000" y="3364648"/>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cxnSp>
        <p:nvCxnSpPr>
          <p:cNvPr id="15" name="Straight Connector 14"/>
          <p:cNvCxnSpPr/>
          <p:nvPr/>
        </p:nvCxnSpPr>
        <p:spPr>
          <a:xfrm>
            <a:off x="5020662" y="5398352"/>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06462" y="5399940"/>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916262" y="5398352"/>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ctangle 17"/>
          <p:cNvSpPr/>
          <p:nvPr/>
        </p:nvSpPr>
        <p:spPr>
          <a:xfrm rot="776424">
            <a:off x="5146911" y="4036253"/>
            <a:ext cx="762000" cy="533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Connector 18"/>
          <p:cNvCxnSpPr/>
          <p:nvPr/>
        </p:nvCxnSpPr>
        <p:spPr>
          <a:xfrm rot="776424">
            <a:off x="5063115" y="4948951"/>
            <a:ext cx="3886200" cy="1588"/>
          </a:xfrm>
          <a:prstGeom prst="line">
            <a:avLst/>
          </a:prstGeom>
          <a:ln w="38100" cap="flat" cmpd="sng" algn="ctr">
            <a:solidFill>
              <a:srgbClr val="FF0000"/>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112285" y="4564617"/>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21" name="Straight Connector 20"/>
          <p:cNvCxnSpPr/>
          <p:nvPr/>
        </p:nvCxnSpPr>
        <p:spPr>
          <a:xfrm rot="776424">
            <a:off x="5121993" y="4835435"/>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28418" y="3847306"/>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30423" y="4703493"/>
            <a:ext cx="337377" cy="492443"/>
          </a:xfrm>
          <a:prstGeom prst="rect">
            <a:avLst/>
          </a:prstGeom>
          <a:noFill/>
        </p:spPr>
        <p:txBody>
          <a:bodyPr wrap="none" rtlCol="0">
            <a:spAutoFit/>
          </a:bodyPr>
          <a:lstStyle/>
          <a:p>
            <a:r>
              <a:rPr lang="it-IT" sz="2600" dirty="0" err="1" smtClean="0"/>
              <a:t>x</a:t>
            </a:r>
            <a:endParaRPr lang="it-IT" sz="2600" dirty="0"/>
          </a:p>
        </p:txBody>
      </p:sp>
      <p:sp>
        <p:nvSpPr>
          <p:cNvPr id="24" name="TextBox 23"/>
          <p:cNvSpPr txBox="1"/>
          <p:nvPr/>
        </p:nvSpPr>
        <p:spPr>
          <a:xfrm>
            <a:off x="5630262" y="3276600"/>
            <a:ext cx="325630" cy="830997"/>
          </a:xfrm>
          <a:prstGeom prst="rect">
            <a:avLst/>
          </a:prstGeom>
          <a:noFill/>
        </p:spPr>
        <p:txBody>
          <a:bodyPr wrap="none" rtlCol="0">
            <a:spAutoFit/>
          </a:bodyPr>
          <a:lstStyle/>
          <a:p>
            <a:endParaRPr lang="it-IT" sz="2400" dirty="0" smtClean="0"/>
          </a:p>
          <a:p>
            <a:r>
              <a:rPr lang="it-IT" sz="2400" dirty="0" smtClean="0"/>
              <a:t>2</a:t>
            </a:r>
            <a:endParaRPr lang="it-IT" sz="2400" dirty="0"/>
          </a:p>
        </p:txBody>
      </p:sp>
      <p:graphicFrame>
        <p:nvGraphicFramePr>
          <p:cNvPr id="25" name="Object 2"/>
          <p:cNvGraphicFramePr>
            <a:graphicFrameLocks noChangeAspect="1"/>
          </p:cNvGraphicFramePr>
          <p:nvPr/>
        </p:nvGraphicFramePr>
        <p:xfrm>
          <a:off x="5638800" y="476250"/>
          <a:ext cx="2989263" cy="895350"/>
        </p:xfrm>
        <a:graphic>
          <a:graphicData uri="http://schemas.openxmlformats.org/presentationml/2006/ole">
            <p:oleObj spid="_x0000_s121858" name="Equation" r:id="rId3" imgW="1485900" imgH="444500" progId="Equation.3">
              <p:embed/>
            </p:oleObj>
          </a:graphicData>
        </a:graphic>
      </p:graphicFrame>
      <p:sp>
        <p:nvSpPr>
          <p:cNvPr id="26" name="TextBox 25"/>
          <p:cNvSpPr txBox="1"/>
          <p:nvPr/>
        </p:nvSpPr>
        <p:spPr>
          <a:xfrm>
            <a:off x="5943600" y="2967335"/>
            <a:ext cx="273945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400" dirty="0" smtClean="0"/>
              <a:t>VINCE </a:t>
            </a:r>
            <a:r>
              <a:rPr lang="it-IT" sz="2400" dirty="0" err="1" smtClean="0"/>
              <a:t>2</a:t>
            </a:r>
            <a:r>
              <a:rPr lang="it-IT" sz="2400" dirty="0" smtClean="0"/>
              <a:t>!  :  risposta </a:t>
            </a:r>
            <a:r>
              <a:rPr lang="it-IT" sz="2400" dirty="0" err="1" smtClean="0"/>
              <a:t>B</a:t>
            </a:r>
            <a:r>
              <a:rPr lang="it-IT" sz="2400" dirty="0" smtClean="0"/>
              <a:t> </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La carta bagnata</a:t>
            </a:r>
            <a:endParaRPr lang="it-IT" dirty="0"/>
          </a:p>
        </p:txBody>
      </p:sp>
      <p:sp>
        <p:nvSpPr>
          <p:cNvPr id="3" name="Content Placeholder 2"/>
          <p:cNvSpPr>
            <a:spLocks noGrp="1"/>
          </p:cNvSpPr>
          <p:nvPr>
            <p:ph sz="quarter" idx="1"/>
          </p:nvPr>
        </p:nvSpPr>
        <p:spPr/>
        <p:txBody>
          <a:bodyPr/>
          <a:lstStyle/>
          <a:p>
            <a:pPr algn="r"/>
            <a:r>
              <a:rPr lang="it-IT" dirty="0" smtClean="0"/>
              <a:t>È noto come sia molto più facile strappare carta bagnata piuttosto che carta asciutta.</a:t>
            </a:r>
          </a:p>
          <a:p>
            <a:pPr algn="r"/>
            <a:endParaRPr lang="it-IT" dirty="0" smtClean="0"/>
          </a:p>
          <a:p>
            <a:pPr algn="r">
              <a:buNone/>
            </a:pPr>
            <a:r>
              <a:rPr lang="it-IT" b="1" i="1" dirty="0" smtClean="0"/>
              <a:t>Vi siete mai chiesti il </a:t>
            </a:r>
            <a:r>
              <a:rPr lang="it-IT" b="1" i="1" dirty="0" err="1" smtClean="0"/>
              <a:t>perch</a:t>
            </a:r>
            <a:r>
              <a:rPr lang="en-US" b="1" i="1" dirty="0" err="1" smtClean="0"/>
              <a:t>é</a:t>
            </a:r>
            <a:r>
              <a:rPr lang="it-IT" b="1" i="1" dirty="0" smtClean="0"/>
              <a:t>?</a:t>
            </a:r>
            <a:endParaRPr lang="it-IT" b="1" i="1" dirty="0"/>
          </a:p>
        </p:txBody>
      </p:sp>
      <p:pic>
        <p:nvPicPr>
          <p:cNvPr id="4" name="Picture 3" descr="CartaBagnat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066800" y="2286000"/>
            <a:ext cx="2648607" cy="4267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La carta bagnata</a:t>
            </a:r>
            <a:endParaRPr lang="it-IT" dirty="0"/>
          </a:p>
        </p:txBody>
      </p:sp>
      <p:sp>
        <p:nvSpPr>
          <p:cNvPr id="3" name="Content Placeholder 2"/>
          <p:cNvSpPr>
            <a:spLocks noGrp="1"/>
          </p:cNvSpPr>
          <p:nvPr>
            <p:ph sz="quarter" idx="1"/>
          </p:nvPr>
        </p:nvSpPr>
        <p:spPr/>
        <p:txBody>
          <a:bodyPr/>
          <a:lstStyle/>
          <a:p>
            <a:pPr algn="just"/>
            <a:r>
              <a:rPr lang="it-IT" dirty="0" smtClean="0"/>
              <a:t>Per strappare la carta occorre vincere la forza di adesione fra le fibre di cellulosa che la compongono. In presenza d’acqua questa forza di adesione di origine elettrostatica è indebolita, proprio come nel caso delle sostanze solubili quale il sale da cucina (cloruro di sodio) che si scioglie in acqua a causa dell’indebolimento dell’attrazione elettrostatica tra </a:t>
            </a:r>
            <a:r>
              <a:rPr lang="it-IT" i="1" dirty="0" smtClean="0"/>
              <a:t>ioni</a:t>
            </a:r>
            <a:r>
              <a:rPr lang="it-IT" dirty="0" smtClean="0"/>
              <a:t> positivi e negativi. Nel caso della carta l’effetto è facilmente percepibile in quanto l’acqua bagna la carta e le </a:t>
            </a:r>
            <a:r>
              <a:rPr lang="it-IT" i="1" dirty="0" smtClean="0"/>
              <a:t>molecole</a:t>
            </a:r>
            <a:r>
              <a:rPr lang="it-IT" dirty="0" smtClean="0"/>
              <a:t> d’acqua possono fluire negli spazi fra le fibre indebolendo la forza di adesione fra di esse</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Verifica </a:t>
            </a:r>
            <a:r>
              <a:rPr lang="it-IT" dirty="0" err="1" smtClean="0"/>
              <a:t>8</a:t>
            </a:r>
            <a:endParaRPr lang="it-IT" dirty="0"/>
          </a:p>
        </p:txBody>
      </p:sp>
      <p:sp>
        <p:nvSpPr>
          <p:cNvPr id="3" name="Content Placeholder 2"/>
          <p:cNvSpPr>
            <a:spLocks noGrp="1"/>
          </p:cNvSpPr>
          <p:nvPr>
            <p:ph sz="quarter" idx="1"/>
          </p:nvPr>
        </p:nvSpPr>
        <p:spPr>
          <a:xfrm>
            <a:off x="914400" y="1143000"/>
            <a:ext cx="8534400" cy="5715000"/>
          </a:xfrm>
        </p:spPr>
        <p:txBody>
          <a:bodyPr>
            <a:normAutofit/>
          </a:bodyPr>
          <a:lstStyle/>
          <a:p>
            <a:r>
              <a:rPr lang="it-IT" dirty="0" smtClean="0"/>
              <a:t>Piano senza attrito</a:t>
            </a:r>
          </a:p>
          <a:p>
            <a:r>
              <a:rPr lang="it-IT" dirty="0" smtClean="0"/>
              <a:t>Domanda 8a: quale corpo arriva per primo in fondo allo scivolo?</a:t>
            </a:r>
          </a:p>
          <a:p>
            <a:r>
              <a:rPr lang="it-IT" dirty="0" smtClean="0"/>
              <a:t>Domanda 8b: e quale arriva per ultimo ?</a:t>
            </a:r>
          </a:p>
          <a:p>
            <a:pPr lvl="3"/>
            <a:endParaRPr lang="it-IT" dirty="0" smtClean="0"/>
          </a:p>
          <a:p>
            <a:pPr lvl="1">
              <a:buNone/>
            </a:pPr>
            <a:r>
              <a:rPr lang="it-IT" dirty="0" smtClean="0"/>
              <a:t>	A)  cubo</a:t>
            </a:r>
          </a:p>
          <a:p>
            <a:pPr lvl="1">
              <a:buNone/>
            </a:pPr>
            <a:endParaRPr lang="it-IT" dirty="0" smtClean="0"/>
          </a:p>
          <a:p>
            <a:pPr lvl="1">
              <a:buNone/>
            </a:pPr>
            <a:r>
              <a:rPr lang="it-IT" dirty="0" smtClean="0"/>
              <a:t>	</a:t>
            </a:r>
            <a:r>
              <a:rPr lang="it-IT" dirty="0" err="1" smtClean="0"/>
              <a:t>B</a:t>
            </a:r>
            <a:r>
              <a:rPr lang="it-IT" dirty="0" smtClean="0"/>
              <a:t>) ruota</a:t>
            </a:r>
          </a:p>
          <a:p>
            <a:pPr lvl="1">
              <a:buNone/>
            </a:pPr>
            <a:endParaRPr lang="it-IT" dirty="0" smtClean="0"/>
          </a:p>
          <a:p>
            <a:pPr lvl="1">
              <a:buNone/>
            </a:pPr>
            <a:r>
              <a:rPr lang="it-IT" dirty="0" smtClean="0"/>
              <a:t>	</a:t>
            </a:r>
            <a:r>
              <a:rPr lang="it-IT" dirty="0" err="1" smtClean="0"/>
              <a:t>C</a:t>
            </a:r>
            <a:r>
              <a:rPr lang="it-IT" dirty="0" smtClean="0"/>
              <a:t>) cilindro</a:t>
            </a:r>
          </a:p>
          <a:p>
            <a:pPr lvl="1">
              <a:buNone/>
            </a:pPr>
            <a:endParaRPr lang="it-IT" dirty="0" smtClean="0"/>
          </a:p>
          <a:p>
            <a:pPr lvl="1">
              <a:buNone/>
            </a:pPr>
            <a:r>
              <a:rPr lang="it-IT" dirty="0" smtClean="0"/>
              <a:t>	</a:t>
            </a:r>
            <a:r>
              <a:rPr lang="it-IT" dirty="0" err="1" smtClean="0"/>
              <a:t>D</a:t>
            </a:r>
            <a:r>
              <a:rPr lang="it-IT" dirty="0" smtClean="0"/>
              <a:t>) sfera</a:t>
            </a:r>
          </a:p>
          <a:p>
            <a:pPr lvl="1">
              <a:buNone/>
            </a:pPr>
            <a:endParaRPr lang="it-IT" dirty="0" smtClean="0"/>
          </a:p>
          <a:p>
            <a:pPr lvl="1">
              <a:buNone/>
            </a:pPr>
            <a:r>
              <a:rPr lang="it-IT" dirty="0" smtClean="0"/>
              <a:t>	E) tutti insieme</a:t>
            </a:r>
          </a:p>
          <a:p>
            <a:pPr lvl="1">
              <a:buNone/>
            </a:pPr>
            <a:endParaRPr lang="it-IT" dirty="0" smtClean="0"/>
          </a:p>
          <a:p>
            <a:pPr lvl="1">
              <a:buNone/>
            </a:pPr>
            <a:endParaRPr lang="it-IT" dirty="0" smtClean="0"/>
          </a:p>
          <a:p>
            <a:pPr lvl="1">
              <a:buNone/>
            </a:pPr>
            <a:endParaRPr lang="it-IT" dirty="0" smtClean="0"/>
          </a:p>
        </p:txBody>
      </p:sp>
      <p:cxnSp>
        <p:nvCxnSpPr>
          <p:cNvPr id="4" name="Straight Connector 3"/>
          <p:cNvCxnSpPr/>
          <p:nvPr/>
        </p:nvCxnSpPr>
        <p:spPr>
          <a:xfrm>
            <a:off x="5096862" y="528239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782662" y="528398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7992462" y="528239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5139315" y="4832995"/>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88485" y="444866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5198193" y="4719479"/>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4804618" y="3731350"/>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806623" y="4587537"/>
            <a:ext cx="337377" cy="492443"/>
          </a:xfrm>
          <a:prstGeom prst="rect">
            <a:avLst/>
          </a:prstGeom>
          <a:noFill/>
        </p:spPr>
        <p:txBody>
          <a:bodyPr wrap="none" rtlCol="0">
            <a:spAutoFit/>
          </a:bodyPr>
          <a:lstStyle/>
          <a:p>
            <a:r>
              <a:rPr lang="it-IT" sz="2600" dirty="0" err="1" smtClean="0"/>
              <a:t>x</a:t>
            </a:r>
            <a:endParaRPr lang="it-IT" sz="2600" dirty="0"/>
          </a:p>
        </p:txBody>
      </p:sp>
      <p:sp>
        <p:nvSpPr>
          <p:cNvPr id="13" name="TextBox 12"/>
          <p:cNvSpPr txBox="1"/>
          <p:nvPr/>
        </p:nvSpPr>
        <p:spPr>
          <a:xfrm>
            <a:off x="5706462" y="3160644"/>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14" name="Cube 13"/>
          <p:cNvSpPr/>
          <p:nvPr/>
        </p:nvSpPr>
        <p:spPr>
          <a:xfrm>
            <a:off x="553720" y="2819400"/>
            <a:ext cx="670560" cy="609600"/>
          </a:xfrm>
          <a:prstGeom prst="cube">
            <a:avLst/>
          </a:prstGeom>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533400" y="3505200"/>
            <a:ext cx="690880" cy="758179"/>
          </a:xfrm>
          <a:prstGeom prst="donut">
            <a:avLst>
              <a:gd name="adj" fmla="val 136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Can 17"/>
          <p:cNvSpPr/>
          <p:nvPr/>
        </p:nvSpPr>
        <p:spPr>
          <a:xfrm rot="12347138" flipH="1">
            <a:off x="600786" y="4513949"/>
            <a:ext cx="522119" cy="59872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 19"/>
          <p:cNvSpPr/>
          <p:nvPr/>
        </p:nvSpPr>
        <p:spPr>
          <a:xfrm>
            <a:off x="604520" y="5334000"/>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p:cNvSpPr/>
          <p:nvPr/>
        </p:nvSpPr>
        <p:spPr>
          <a:xfrm>
            <a:off x="5024120" y="3863192"/>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Risposta</a:t>
            </a:r>
            <a:endParaRPr lang="it-IT" dirty="0"/>
          </a:p>
        </p:txBody>
      </p:sp>
      <p:sp>
        <p:nvSpPr>
          <p:cNvPr id="3" name="Content Placeholder 2"/>
          <p:cNvSpPr>
            <a:spLocks noGrp="1"/>
          </p:cNvSpPr>
          <p:nvPr>
            <p:ph sz="quarter" idx="1"/>
          </p:nvPr>
        </p:nvSpPr>
        <p:spPr/>
        <p:txBody>
          <a:bodyPr/>
          <a:lstStyle/>
          <a:p>
            <a:r>
              <a:rPr lang="it-IT" dirty="0" smtClean="0"/>
              <a:t>Arrivano tutti insieme!</a:t>
            </a:r>
            <a:endParaRPr lang="it-IT"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Verifica 9a</a:t>
            </a:r>
            <a:endParaRPr lang="it-IT" dirty="0"/>
          </a:p>
        </p:txBody>
      </p:sp>
      <p:sp>
        <p:nvSpPr>
          <p:cNvPr id="3" name="Content Placeholder 2"/>
          <p:cNvSpPr>
            <a:spLocks noGrp="1"/>
          </p:cNvSpPr>
          <p:nvPr>
            <p:ph sz="quarter" idx="1"/>
          </p:nvPr>
        </p:nvSpPr>
        <p:spPr>
          <a:xfrm>
            <a:off x="914400" y="1066800"/>
            <a:ext cx="8229600" cy="5638800"/>
          </a:xfrm>
        </p:spPr>
        <p:txBody>
          <a:bodyPr>
            <a:normAutofit/>
          </a:bodyPr>
          <a:lstStyle/>
          <a:p>
            <a:r>
              <a:rPr lang="it-IT" dirty="0" smtClean="0"/>
              <a:t>Piano </a:t>
            </a:r>
            <a:r>
              <a:rPr lang="it-IT" b="1" dirty="0" smtClean="0"/>
              <a:t>con poco attrito</a:t>
            </a:r>
          </a:p>
          <a:p>
            <a:r>
              <a:rPr lang="it-IT" dirty="0" smtClean="0"/>
              <a:t>Domanda </a:t>
            </a:r>
            <a:r>
              <a:rPr lang="it-IT" dirty="0" err="1" smtClean="0"/>
              <a:t>9</a:t>
            </a:r>
            <a:r>
              <a:rPr lang="it-IT" dirty="0" smtClean="0"/>
              <a:t>: quale corpo arriva per primo in fondo allo scivolo?</a:t>
            </a:r>
          </a:p>
          <a:p>
            <a:r>
              <a:rPr lang="it-IT" dirty="0" smtClean="0"/>
              <a:t>Domanda 8b: e quale arriva per ultimo ?</a:t>
            </a:r>
          </a:p>
          <a:p>
            <a:pPr lvl="3"/>
            <a:endParaRPr lang="it-IT" dirty="0" smtClean="0"/>
          </a:p>
          <a:p>
            <a:pPr lvl="1">
              <a:buNone/>
            </a:pPr>
            <a:r>
              <a:rPr lang="it-IT" dirty="0" smtClean="0"/>
              <a:t>	A)  cubo</a:t>
            </a:r>
          </a:p>
          <a:p>
            <a:pPr lvl="1">
              <a:buNone/>
            </a:pPr>
            <a:endParaRPr lang="it-IT" dirty="0" smtClean="0"/>
          </a:p>
          <a:p>
            <a:pPr lvl="1">
              <a:buNone/>
            </a:pPr>
            <a:r>
              <a:rPr lang="it-IT" dirty="0" smtClean="0"/>
              <a:t>	</a:t>
            </a:r>
            <a:r>
              <a:rPr lang="it-IT" dirty="0" err="1" smtClean="0"/>
              <a:t>B</a:t>
            </a:r>
            <a:r>
              <a:rPr lang="it-IT" dirty="0" smtClean="0"/>
              <a:t>) ruota</a:t>
            </a:r>
          </a:p>
          <a:p>
            <a:pPr lvl="1">
              <a:buNone/>
            </a:pPr>
            <a:endParaRPr lang="it-IT" dirty="0" smtClean="0"/>
          </a:p>
          <a:p>
            <a:pPr lvl="1">
              <a:buNone/>
            </a:pPr>
            <a:r>
              <a:rPr lang="it-IT" dirty="0" smtClean="0"/>
              <a:t>	</a:t>
            </a:r>
            <a:r>
              <a:rPr lang="it-IT" dirty="0" err="1" smtClean="0"/>
              <a:t>C</a:t>
            </a:r>
            <a:r>
              <a:rPr lang="it-IT" dirty="0" smtClean="0"/>
              <a:t>) cilindro</a:t>
            </a:r>
          </a:p>
          <a:p>
            <a:pPr lvl="1">
              <a:buNone/>
            </a:pPr>
            <a:endParaRPr lang="it-IT" dirty="0" smtClean="0"/>
          </a:p>
          <a:p>
            <a:pPr lvl="1">
              <a:buNone/>
            </a:pPr>
            <a:r>
              <a:rPr lang="it-IT" dirty="0" smtClean="0"/>
              <a:t>	</a:t>
            </a:r>
            <a:r>
              <a:rPr lang="it-IT" dirty="0" err="1" smtClean="0"/>
              <a:t>D</a:t>
            </a:r>
            <a:r>
              <a:rPr lang="it-IT" dirty="0" smtClean="0"/>
              <a:t>) sfera</a:t>
            </a:r>
          </a:p>
          <a:p>
            <a:pPr lvl="1">
              <a:buNone/>
            </a:pPr>
            <a:endParaRPr lang="it-IT" dirty="0" smtClean="0"/>
          </a:p>
          <a:p>
            <a:pPr lvl="1">
              <a:buNone/>
            </a:pPr>
            <a:r>
              <a:rPr lang="it-IT" dirty="0" smtClean="0"/>
              <a:t>	E) tutti insieme</a:t>
            </a:r>
          </a:p>
          <a:p>
            <a:pPr lvl="1">
              <a:buNone/>
            </a:pPr>
            <a:endParaRPr lang="it-IT" dirty="0" smtClean="0"/>
          </a:p>
          <a:p>
            <a:pPr lvl="1">
              <a:buNone/>
            </a:pPr>
            <a:endParaRPr lang="it-IT" dirty="0" smtClean="0"/>
          </a:p>
          <a:p>
            <a:pPr lvl="1">
              <a:buNone/>
            </a:pPr>
            <a:endParaRPr lang="it-IT" dirty="0" smtClean="0"/>
          </a:p>
        </p:txBody>
      </p:sp>
      <p:cxnSp>
        <p:nvCxnSpPr>
          <p:cNvPr id="4" name="Straight Connector 3"/>
          <p:cNvCxnSpPr/>
          <p:nvPr/>
        </p:nvCxnSpPr>
        <p:spPr>
          <a:xfrm>
            <a:off x="5096862" y="528239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782662" y="528398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7992462" y="528239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5139315" y="4832995"/>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88485" y="444866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5198193" y="4719479"/>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4804618" y="3731350"/>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806623" y="4587537"/>
            <a:ext cx="337377" cy="492443"/>
          </a:xfrm>
          <a:prstGeom prst="rect">
            <a:avLst/>
          </a:prstGeom>
          <a:noFill/>
        </p:spPr>
        <p:txBody>
          <a:bodyPr wrap="none" rtlCol="0">
            <a:spAutoFit/>
          </a:bodyPr>
          <a:lstStyle/>
          <a:p>
            <a:r>
              <a:rPr lang="it-IT" sz="2600" dirty="0" err="1" smtClean="0"/>
              <a:t>x</a:t>
            </a:r>
            <a:endParaRPr lang="it-IT" sz="2600" dirty="0"/>
          </a:p>
        </p:txBody>
      </p:sp>
      <p:sp>
        <p:nvSpPr>
          <p:cNvPr id="13" name="TextBox 12"/>
          <p:cNvSpPr txBox="1"/>
          <p:nvPr/>
        </p:nvSpPr>
        <p:spPr>
          <a:xfrm>
            <a:off x="5706462" y="3160644"/>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14" name="Cube 13"/>
          <p:cNvSpPr/>
          <p:nvPr/>
        </p:nvSpPr>
        <p:spPr>
          <a:xfrm>
            <a:off x="553720" y="2819400"/>
            <a:ext cx="670560" cy="609600"/>
          </a:xfrm>
          <a:prstGeom prst="cube">
            <a:avLst/>
          </a:prstGeom>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533400" y="3505200"/>
            <a:ext cx="690880" cy="758179"/>
          </a:xfrm>
          <a:prstGeom prst="donut">
            <a:avLst>
              <a:gd name="adj" fmla="val 136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Can 17"/>
          <p:cNvSpPr/>
          <p:nvPr/>
        </p:nvSpPr>
        <p:spPr>
          <a:xfrm rot="12347138" flipH="1">
            <a:off x="600786" y="4513949"/>
            <a:ext cx="522119" cy="59872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 19"/>
          <p:cNvSpPr/>
          <p:nvPr/>
        </p:nvSpPr>
        <p:spPr>
          <a:xfrm>
            <a:off x="604520" y="5334000"/>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p:cNvSpPr/>
          <p:nvPr/>
        </p:nvSpPr>
        <p:spPr>
          <a:xfrm>
            <a:off x="5024120" y="3863192"/>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Slides</a:t>
            </a:r>
            <a:r>
              <a:rPr lang="it-IT" dirty="0" smtClean="0"/>
              <a:t> delle lezioni</a:t>
            </a:r>
            <a:endParaRPr lang="it-IT" dirty="0"/>
          </a:p>
        </p:txBody>
      </p:sp>
      <p:sp>
        <p:nvSpPr>
          <p:cNvPr id="3" name="Content Placeholder 2"/>
          <p:cNvSpPr>
            <a:spLocks noGrp="1"/>
          </p:cNvSpPr>
          <p:nvPr>
            <p:ph sz="quarter" idx="1"/>
          </p:nvPr>
        </p:nvSpPr>
        <p:spPr/>
        <p:txBody>
          <a:bodyPr/>
          <a:lstStyle/>
          <a:p>
            <a:r>
              <a:rPr lang="it-IT" dirty="0" smtClean="0"/>
              <a:t>andare sul sito:</a:t>
            </a:r>
          </a:p>
          <a:p>
            <a:pPr>
              <a:buNone/>
            </a:pPr>
            <a:r>
              <a:rPr lang="it-IT" dirty="0" smtClean="0"/>
              <a:t>	</a:t>
            </a:r>
            <a:r>
              <a:rPr lang="it-IT" dirty="0" smtClean="0">
                <a:hlinkClick r:id="rId2"/>
              </a:rPr>
              <a:t>www.cern.ch/brunog</a:t>
            </a:r>
            <a:endParaRPr lang="it-IT" dirty="0" smtClean="0"/>
          </a:p>
          <a:p>
            <a:pPr>
              <a:buNone/>
            </a:pPr>
            <a:endParaRPr lang="it-IT" dirty="0" smtClean="0"/>
          </a:p>
          <a:p>
            <a:pPr lvl="1"/>
            <a:r>
              <a:rPr lang="it-IT" dirty="0" smtClean="0"/>
              <a:t>cliccare sul link: insegnamento</a:t>
            </a:r>
          </a:p>
          <a:p>
            <a:pPr lvl="1"/>
            <a:endParaRPr lang="it-IT" dirty="0" smtClean="0"/>
          </a:p>
          <a:p>
            <a:pPr lvl="1"/>
            <a:r>
              <a:rPr lang="it-IT" dirty="0" smtClean="0"/>
              <a:t>cliccare sul link: corso “Interpretazione fisica dei fenomeni quotidiani”</a:t>
            </a:r>
          </a:p>
          <a:p>
            <a:pPr lvl="1"/>
            <a:r>
              <a:rPr lang="it-IT" dirty="0" smtClean="0"/>
              <a:t>metterò una versione “light”, senza i filmati.</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Verifica 9b</a:t>
            </a:r>
            <a:endParaRPr lang="it-IT" dirty="0"/>
          </a:p>
        </p:txBody>
      </p:sp>
      <p:sp>
        <p:nvSpPr>
          <p:cNvPr id="3" name="Content Placeholder 2"/>
          <p:cNvSpPr>
            <a:spLocks noGrp="1"/>
          </p:cNvSpPr>
          <p:nvPr>
            <p:ph sz="quarter" idx="1"/>
          </p:nvPr>
        </p:nvSpPr>
        <p:spPr>
          <a:xfrm>
            <a:off x="914400" y="1066800"/>
            <a:ext cx="8229600" cy="5638800"/>
          </a:xfrm>
        </p:spPr>
        <p:txBody>
          <a:bodyPr>
            <a:normAutofit/>
          </a:bodyPr>
          <a:lstStyle/>
          <a:p>
            <a:r>
              <a:rPr lang="it-IT" dirty="0" smtClean="0"/>
              <a:t>Piano </a:t>
            </a:r>
            <a:r>
              <a:rPr lang="it-IT" b="1" dirty="0" smtClean="0"/>
              <a:t>con molto attrito</a:t>
            </a:r>
          </a:p>
          <a:p>
            <a:r>
              <a:rPr lang="it-IT" dirty="0" smtClean="0"/>
              <a:t>Domanda </a:t>
            </a:r>
            <a:r>
              <a:rPr lang="it-IT" dirty="0" err="1" smtClean="0"/>
              <a:t>9</a:t>
            </a:r>
            <a:r>
              <a:rPr lang="it-IT" dirty="0" smtClean="0"/>
              <a:t>: quale corpo arriva per primo in fondo allo scivolo?</a:t>
            </a:r>
          </a:p>
          <a:p>
            <a:r>
              <a:rPr lang="it-IT" dirty="0" smtClean="0"/>
              <a:t>Domanda 8b: e quale arriva per ultimo ?</a:t>
            </a:r>
          </a:p>
          <a:p>
            <a:pPr lvl="3"/>
            <a:endParaRPr lang="it-IT" dirty="0" smtClean="0"/>
          </a:p>
          <a:p>
            <a:pPr lvl="1">
              <a:buNone/>
            </a:pPr>
            <a:r>
              <a:rPr lang="it-IT" dirty="0" smtClean="0"/>
              <a:t>	A)  cubo</a:t>
            </a:r>
          </a:p>
          <a:p>
            <a:pPr lvl="1">
              <a:buNone/>
            </a:pPr>
            <a:endParaRPr lang="it-IT" dirty="0" smtClean="0"/>
          </a:p>
          <a:p>
            <a:pPr lvl="1">
              <a:buNone/>
            </a:pPr>
            <a:r>
              <a:rPr lang="it-IT" dirty="0" smtClean="0"/>
              <a:t>	</a:t>
            </a:r>
            <a:r>
              <a:rPr lang="it-IT" dirty="0" err="1" smtClean="0"/>
              <a:t>B</a:t>
            </a:r>
            <a:r>
              <a:rPr lang="it-IT" dirty="0" smtClean="0"/>
              <a:t>) ruota</a:t>
            </a:r>
          </a:p>
          <a:p>
            <a:pPr lvl="1">
              <a:buNone/>
            </a:pPr>
            <a:endParaRPr lang="it-IT" dirty="0" smtClean="0"/>
          </a:p>
          <a:p>
            <a:pPr lvl="1">
              <a:buNone/>
            </a:pPr>
            <a:r>
              <a:rPr lang="it-IT" dirty="0" smtClean="0"/>
              <a:t>	</a:t>
            </a:r>
            <a:r>
              <a:rPr lang="it-IT" dirty="0" err="1" smtClean="0"/>
              <a:t>C</a:t>
            </a:r>
            <a:r>
              <a:rPr lang="it-IT" dirty="0" smtClean="0"/>
              <a:t>) cilindro</a:t>
            </a:r>
          </a:p>
          <a:p>
            <a:pPr lvl="1">
              <a:buNone/>
            </a:pPr>
            <a:endParaRPr lang="it-IT" dirty="0" smtClean="0"/>
          </a:p>
          <a:p>
            <a:pPr lvl="1">
              <a:buNone/>
            </a:pPr>
            <a:r>
              <a:rPr lang="it-IT" dirty="0" smtClean="0"/>
              <a:t>	</a:t>
            </a:r>
            <a:r>
              <a:rPr lang="it-IT" dirty="0" err="1" smtClean="0"/>
              <a:t>D</a:t>
            </a:r>
            <a:r>
              <a:rPr lang="it-IT" dirty="0" smtClean="0"/>
              <a:t>) sfera</a:t>
            </a:r>
          </a:p>
          <a:p>
            <a:pPr lvl="1">
              <a:buNone/>
            </a:pPr>
            <a:endParaRPr lang="it-IT" dirty="0" smtClean="0"/>
          </a:p>
          <a:p>
            <a:pPr lvl="1">
              <a:buNone/>
            </a:pPr>
            <a:r>
              <a:rPr lang="it-IT" dirty="0" smtClean="0"/>
              <a:t>	E) tutti insieme</a:t>
            </a:r>
          </a:p>
          <a:p>
            <a:pPr lvl="1">
              <a:buNone/>
            </a:pPr>
            <a:endParaRPr lang="it-IT" dirty="0" smtClean="0"/>
          </a:p>
          <a:p>
            <a:pPr lvl="1">
              <a:buNone/>
            </a:pPr>
            <a:endParaRPr lang="it-IT" dirty="0" smtClean="0"/>
          </a:p>
          <a:p>
            <a:pPr lvl="1">
              <a:buNone/>
            </a:pPr>
            <a:endParaRPr lang="it-IT" dirty="0" smtClean="0"/>
          </a:p>
        </p:txBody>
      </p:sp>
      <p:cxnSp>
        <p:nvCxnSpPr>
          <p:cNvPr id="4" name="Straight Connector 3"/>
          <p:cNvCxnSpPr/>
          <p:nvPr/>
        </p:nvCxnSpPr>
        <p:spPr>
          <a:xfrm>
            <a:off x="5096862" y="528239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782662" y="528398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7992462" y="528239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5139315" y="4832995"/>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88485" y="444866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5198193" y="4719479"/>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4804618" y="3731350"/>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806623" y="4587537"/>
            <a:ext cx="337377" cy="492443"/>
          </a:xfrm>
          <a:prstGeom prst="rect">
            <a:avLst/>
          </a:prstGeom>
          <a:noFill/>
        </p:spPr>
        <p:txBody>
          <a:bodyPr wrap="none" rtlCol="0">
            <a:spAutoFit/>
          </a:bodyPr>
          <a:lstStyle/>
          <a:p>
            <a:r>
              <a:rPr lang="it-IT" sz="2600" dirty="0" err="1" smtClean="0"/>
              <a:t>x</a:t>
            </a:r>
            <a:endParaRPr lang="it-IT" sz="2600" dirty="0"/>
          </a:p>
        </p:txBody>
      </p:sp>
      <p:sp>
        <p:nvSpPr>
          <p:cNvPr id="13" name="TextBox 12"/>
          <p:cNvSpPr txBox="1"/>
          <p:nvPr/>
        </p:nvSpPr>
        <p:spPr>
          <a:xfrm>
            <a:off x="5706462" y="3160644"/>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14" name="Cube 13"/>
          <p:cNvSpPr/>
          <p:nvPr/>
        </p:nvSpPr>
        <p:spPr>
          <a:xfrm>
            <a:off x="553720" y="2819400"/>
            <a:ext cx="670560" cy="609600"/>
          </a:xfrm>
          <a:prstGeom prst="cube">
            <a:avLst/>
          </a:prstGeom>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533400" y="3505200"/>
            <a:ext cx="690880" cy="758179"/>
          </a:xfrm>
          <a:prstGeom prst="donut">
            <a:avLst>
              <a:gd name="adj" fmla="val 136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Can 17"/>
          <p:cNvSpPr/>
          <p:nvPr/>
        </p:nvSpPr>
        <p:spPr>
          <a:xfrm rot="12347138" flipH="1">
            <a:off x="600786" y="4513949"/>
            <a:ext cx="522119" cy="59872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 19"/>
          <p:cNvSpPr/>
          <p:nvPr/>
        </p:nvSpPr>
        <p:spPr>
          <a:xfrm>
            <a:off x="604520" y="5334000"/>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p:cNvSpPr/>
          <p:nvPr/>
        </p:nvSpPr>
        <p:spPr>
          <a:xfrm>
            <a:off x="5024120" y="3863192"/>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808038"/>
          </a:xfrm>
        </p:spPr>
        <p:txBody>
          <a:bodyPr>
            <a:normAutofit/>
          </a:bodyPr>
          <a:lstStyle/>
          <a:p>
            <a:r>
              <a:rPr lang="it-IT" dirty="0" smtClean="0"/>
              <a:t>Risposta</a:t>
            </a:r>
            <a:endParaRPr lang="it-IT" dirty="0"/>
          </a:p>
        </p:txBody>
      </p:sp>
      <p:sp>
        <p:nvSpPr>
          <p:cNvPr id="3" name="Content Placeholder 2"/>
          <p:cNvSpPr>
            <a:spLocks noGrp="1"/>
          </p:cNvSpPr>
          <p:nvPr>
            <p:ph sz="quarter" idx="1"/>
          </p:nvPr>
        </p:nvSpPr>
        <p:spPr>
          <a:xfrm>
            <a:off x="914400" y="1295400"/>
            <a:ext cx="7772400" cy="5257800"/>
          </a:xfrm>
        </p:spPr>
        <p:txBody>
          <a:bodyPr/>
          <a:lstStyle/>
          <a:p>
            <a:r>
              <a:rPr lang="it-IT" dirty="0" smtClean="0"/>
              <a:t>Rispondere alle domande </a:t>
            </a:r>
            <a:r>
              <a:rPr lang="it-IT" dirty="0" err="1" smtClean="0"/>
              <a:t>9</a:t>
            </a:r>
            <a:r>
              <a:rPr lang="it-IT" dirty="0" smtClean="0"/>
              <a:t> è più difficile</a:t>
            </a:r>
          </a:p>
          <a:p>
            <a:r>
              <a:rPr lang="it-IT" dirty="0" smtClean="0"/>
              <a:t>dobbiamo ricordare le proprietà del moto rotatorio</a:t>
            </a:r>
          </a:p>
          <a:p>
            <a:r>
              <a:rPr lang="it-IT" dirty="0" smtClean="0"/>
              <a:t>Anticipiamo il risultato:</a:t>
            </a:r>
          </a:p>
          <a:p>
            <a:pPr lvl="1"/>
            <a:r>
              <a:rPr lang="it-IT" dirty="0" smtClean="0"/>
              <a:t>piano con poco attrito:</a:t>
            </a:r>
          </a:p>
          <a:p>
            <a:pPr lvl="1"/>
            <a:endParaRPr lang="it-IT" dirty="0" smtClean="0"/>
          </a:p>
          <a:p>
            <a:pPr lvl="1"/>
            <a:endParaRPr lang="it-IT" dirty="0" smtClean="0"/>
          </a:p>
          <a:p>
            <a:pPr lvl="1"/>
            <a:endParaRPr lang="it-IT" dirty="0" smtClean="0"/>
          </a:p>
          <a:p>
            <a:pPr lvl="1"/>
            <a:endParaRPr lang="it-IT" dirty="0" smtClean="0"/>
          </a:p>
          <a:p>
            <a:pPr lvl="1"/>
            <a:endParaRPr lang="it-IT" dirty="0" smtClean="0"/>
          </a:p>
          <a:p>
            <a:pPr lvl="1"/>
            <a:endParaRPr lang="it-IT" dirty="0" smtClean="0"/>
          </a:p>
          <a:p>
            <a:pPr lvl="1"/>
            <a:endParaRPr lang="it-IT" dirty="0" smtClean="0"/>
          </a:p>
          <a:p>
            <a:pPr lvl="1"/>
            <a:r>
              <a:rPr lang="it-IT" dirty="0" smtClean="0"/>
              <a:t>piano con molto attrito? Facciamo un’esperienza</a:t>
            </a:r>
            <a:endParaRPr lang="it-IT" dirty="0"/>
          </a:p>
        </p:txBody>
      </p:sp>
      <p:pic>
        <p:nvPicPr>
          <p:cNvPr id="5" name="Picture 4" descr="PianoInclinat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74506" y="3200400"/>
            <a:ext cx="5726494"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it-IT" dirty="0" smtClean="0"/>
              <a:t>Cinematica del moto rotatorio</a:t>
            </a:r>
            <a:endParaRPr lang="it-IT" dirty="0"/>
          </a:p>
        </p:txBody>
      </p:sp>
      <p:sp>
        <p:nvSpPr>
          <p:cNvPr id="3" name="Content Placeholder 2"/>
          <p:cNvSpPr>
            <a:spLocks noGrp="1"/>
          </p:cNvSpPr>
          <p:nvPr>
            <p:ph sz="quarter" idx="1"/>
          </p:nvPr>
        </p:nvSpPr>
        <p:spPr>
          <a:xfrm>
            <a:off x="914400" y="1447800"/>
            <a:ext cx="7772400" cy="5410200"/>
          </a:xfrm>
        </p:spPr>
        <p:txBody>
          <a:bodyPr/>
          <a:lstStyle/>
          <a:p>
            <a:r>
              <a:rPr lang="it-IT" dirty="0" smtClean="0"/>
              <a:t>moto circolare: </a:t>
            </a:r>
          </a:p>
          <a:p>
            <a:pPr lvl="1"/>
            <a:r>
              <a:rPr lang="it-IT" dirty="0" smtClean="0"/>
              <a:t>accelerazione centripeta:</a:t>
            </a:r>
          </a:p>
          <a:p>
            <a:pPr lvl="1"/>
            <a:endParaRPr lang="it-IT" dirty="0" smtClean="0"/>
          </a:p>
          <a:p>
            <a:pPr lvl="1"/>
            <a:endParaRPr lang="it-IT" dirty="0" smtClean="0"/>
          </a:p>
          <a:p>
            <a:pPr lvl="1"/>
            <a:r>
              <a:rPr lang="it-IT" dirty="0" smtClean="0"/>
              <a:t>velocità angolare:</a:t>
            </a:r>
          </a:p>
          <a:p>
            <a:pPr lvl="1"/>
            <a:endParaRPr lang="it-IT" dirty="0" smtClean="0"/>
          </a:p>
          <a:p>
            <a:pPr lvl="1">
              <a:buNone/>
            </a:pPr>
            <a:endParaRPr lang="it-IT" dirty="0" smtClean="0"/>
          </a:p>
          <a:p>
            <a:pPr lvl="1"/>
            <a:r>
              <a:rPr lang="it-IT" dirty="0" smtClean="0"/>
              <a:t>accelerazione tangenziale:</a:t>
            </a:r>
          </a:p>
          <a:p>
            <a:pPr lvl="1">
              <a:buNone/>
            </a:pPr>
            <a:endParaRPr lang="it-IT" dirty="0" smtClean="0"/>
          </a:p>
          <a:p>
            <a:pPr lvl="1">
              <a:buNone/>
            </a:pPr>
            <a:endParaRPr lang="it-IT" dirty="0" smtClean="0"/>
          </a:p>
          <a:p>
            <a:pPr lvl="1"/>
            <a:r>
              <a:rPr lang="it-IT" dirty="0" smtClean="0"/>
              <a:t>accelerazione angolare: </a:t>
            </a:r>
          </a:p>
        </p:txBody>
      </p:sp>
      <p:pic>
        <p:nvPicPr>
          <p:cNvPr id="10" name="Picture 9" descr="Rot 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05400" y="1384300"/>
            <a:ext cx="3175000" cy="3327400"/>
          </a:xfrm>
          <a:prstGeom prst="rect">
            <a:avLst/>
          </a:prstGeom>
        </p:spPr>
      </p:pic>
      <p:cxnSp>
        <p:nvCxnSpPr>
          <p:cNvPr id="12" name="Straight Arrow Connector 11"/>
          <p:cNvCxnSpPr/>
          <p:nvPr/>
        </p:nvCxnSpPr>
        <p:spPr>
          <a:xfrm>
            <a:off x="6629400" y="2921000"/>
            <a:ext cx="2057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5854700" y="1841500"/>
            <a:ext cx="1854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Arc 14"/>
          <p:cNvSpPr/>
          <p:nvPr/>
        </p:nvSpPr>
        <p:spPr>
          <a:xfrm>
            <a:off x="6400800" y="2563812"/>
            <a:ext cx="685800" cy="636588"/>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7" name="TextBox 16"/>
          <p:cNvSpPr txBox="1"/>
          <p:nvPr/>
        </p:nvSpPr>
        <p:spPr>
          <a:xfrm>
            <a:off x="7010400" y="2438400"/>
            <a:ext cx="381873" cy="369332"/>
          </a:xfrm>
          <a:prstGeom prst="rect">
            <a:avLst/>
          </a:prstGeom>
          <a:noFill/>
        </p:spPr>
        <p:txBody>
          <a:bodyPr wrap="none" rtlCol="0">
            <a:spAutoFit/>
          </a:bodyPr>
          <a:lstStyle/>
          <a:p>
            <a:r>
              <a:rPr lang="it-IT" dirty="0" smtClean="0">
                <a:latin typeface="Symbol" charset="2"/>
                <a:cs typeface="Symbol" charset="2"/>
              </a:rPr>
              <a:t>q</a:t>
            </a:r>
            <a:r>
              <a:rPr lang="it-IT" baseline="-25000" dirty="0" smtClean="0">
                <a:latin typeface="Symbol" charset="2"/>
                <a:cs typeface="Symbol" charset="2"/>
              </a:rPr>
              <a:t>2</a:t>
            </a:r>
            <a:endParaRPr lang="it-IT" dirty="0">
              <a:latin typeface="Symbol" charset="2"/>
              <a:cs typeface="Symbol" charset="2"/>
            </a:endParaRPr>
          </a:p>
        </p:txBody>
      </p:sp>
      <p:graphicFrame>
        <p:nvGraphicFramePr>
          <p:cNvPr id="19" name="Object 18"/>
          <p:cNvGraphicFramePr>
            <a:graphicFrameLocks noChangeAspect="1"/>
          </p:cNvGraphicFramePr>
          <p:nvPr/>
        </p:nvGraphicFramePr>
        <p:xfrm>
          <a:off x="1905000" y="2474889"/>
          <a:ext cx="1403350" cy="649311"/>
        </p:xfrm>
        <a:graphic>
          <a:graphicData uri="http://schemas.openxmlformats.org/presentationml/2006/ole">
            <p:oleObj spid="_x0000_s128007" name="Equation" r:id="rId5" imgW="850900" imgH="393700" progId="Equation.3">
              <p:embed/>
            </p:oleObj>
          </a:graphicData>
        </a:graphic>
      </p:graphicFrame>
      <p:graphicFrame>
        <p:nvGraphicFramePr>
          <p:cNvPr id="128008" name="Object 8"/>
          <p:cNvGraphicFramePr>
            <a:graphicFrameLocks noChangeAspect="1"/>
          </p:cNvGraphicFramePr>
          <p:nvPr/>
        </p:nvGraphicFramePr>
        <p:xfrm>
          <a:off x="1600200" y="3733800"/>
          <a:ext cx="2470150" cy="690563"/>
        </p:xfrm>
        <a:graphic>
          <a:graphicData uri="http://schemas.openxmlformats.org/presentationml/2006/ole">
            <p:oleObj spid="_x0000_s128008" name="Equation" r:id="rId6" imgW="1498600" imgH="419100" progId="Equation.3">
              <p:embed/>
            </p:oleObj>
          </a:graphicData>
        </a:graphic>
      </p:graphicFrame>
      <p:grpSp>
        <p:nvGrpSpPr>
          <p:cNvPr id="28" name="Group 27"/>
          <p:cNvGrpSpPr/>
          <p:nvPr/>
        </p:nvGrpSpPr>
        <p:grpSpPr>
          <a:xfrm>
            <a:off x="2057400" y="4902200"/>
            <a:ext cx="5181600" cy="713648"/>
            <a:chOff x="2057400" y="4902200"/>
            <a:chExt cx="5181600" cy="713648"/>
          </a:xfrm>
        </p:grpSpPr>
        <p:graphicFrame>
          <p:nvGraphicFramePr>
            <p:cNvPr id="21" name="Object 20"/>
            <p:cNvGraphicFramePr>
              <a:graphicFrameLocks noChangeAspect="1"/>
            </p:cNvGraphicFramePr>
            <p:nvPr/>
          </p:nvGraphicFramePr>
          <p:xfrm>
            <a:off x="2057400" y="4902200"/>
            <a:ext cx="1851025" cy="713648"/>
          </p:xfrm>
          <a:graphic>
            <a:graphicData uri="http://schemas.openxmlformats.org/presentationml/2006/ole">
              <p:oleObj spid="_x0000_s128009" name="Equation" r:id="rId7" imgW="1054100" imgH="406400" progId="Equation.3">
                <p:embed/>
              </p:oleObj>
            </a:graphicData>
          </a:graphic>
        </p:graphicFrame>
        <p:sp>
          <p:nvSpPr>
            <p:cNvPr id="22" name="TextBox 21"/>
            <p:cNvSpPr txBox="1"/>
            <p:nvPr/>
          </p:nvSpPr>
          <p:spPr>
            <a:xfrm>
              <a:off x="4419600" y="4948535"/>
              <a:ext cx="1787669" cy="461665"/>
            </a:xfrm>
            <a:prstGeom prst="rect">
              <a:avLst/>
            </a:prstGeom>
            <a:noFill/>
          </p:spPr>
          <p:txBody>
            <a:bodyPr wrap="none" rtlCol="0">
              <a:spAutoFit/>
            </a:bodyPr>
            <a:lstStyle/>
            <a:p>
              <a:r>
                <a:rPr lang="it-IT" sz="2400" dirty="0" smtClean="0"/>
                <a:t>dove </a:t>
              </a:r>
              <a:r>
                <a:rPr lang="it-IT" sz="2400" dirty="0" err="1" smtClean="0"/>
                <a:t>v</a:t>
              </a:r>
              <a:r>
                <a:rPr lang="it-IT" sz="2400" dirty="0" smtClean="0"/>
                <a:t> è pari a </a:t>
              </a:r>
              <a:endParaRPr lang="it-IT" sz="2400" dirty="0"/>
            </a:p>
          </p:txBody>
        </p:sp>
        <p:graphicFrame>
          <p:nvGraphicFramePr>
            <p:cNvPr id="128010" name="Object 10"/>
            <p:cNvGraphicFramePr>
              <a:graphicFrameLocks noChangeAspect="1"/>
            </p:cNvGraphicFramePr>
            <p:nvPr/>
          </p:nvGraphicFramePr>
          <p:xfrm>
            <a:off x="6324779" y="5111735"/>
            <a:ext cx="914221" cy="222265"/>
          </p:xfrm>
          <a:graphic>
            <a:graphicData uri="http://schemas.openxmlformats.org/presentationml/2006/ole">
              <p:oleObj spid="_x0000_s128010" name="Equation" r:id="rId8" imgW="419100" imgH="101600" progId="Equation.3">
                <p:embed/>
              </p:oleObj>
            </a:graphicData>
          </a:graphic>
        </p:graphicFrame>
      </p:grpSp>
      <p:graphicFrame>
        <p:nvGraphicFramePr>
          <p:cNvPr id="128014" name="Object 14"/>
          <p:cNvGraphicFramePr>
            <a:graphicFrameLocks noChangeAspect="1"/>
          </p:cNvGraphicFramePr>
          <p:nvPr/>
        </p:nvGraphicFramePr>
        <p:xfrm>
          <a:off x="2057400" y="6091237"/>
          <a:ext cx="2700338" cy="690563"/>
        </p:xfrm>
        <a:graphic>
          <a:graphicData uri="http://schemas.openxmlformats.org/presentationml/2006/ole">
            <p:oleObj spid="_x0000_s128014" name="Equation" r:id="rId9" imgW="1638300" imgH="419100" progId="Equation.3">
              <p:embed/>
            </p:oleObj>
          </a:graphicData>
        </a:graphic>
      </p:graphicFrame>
      <p:grpSp>
        <p:nvGrpSpPr>
          <p:cNvPr id="32" name="Group 31"/>
          <p:cNvGrpSpPr/>
          <p:nvPr/>
        </p:nvGrpSpPr>
        <p:grpSpPr>
          <a:xfrm>
            <a:off x="5715000" y="6172200"/>
            <a:ext cx="1772444" cy="461665"/>
            <a:chOff x="5715000" y="6172200"/>
            <a:chExt cx="1772444" cy="461665"/>
          </a:xfrm>
        </p:grpSpPr>
        <p:sp>
          <p:nvSpPr>
            <p:cNvPr id="30" name="TextBox 29"/>
            <p:cNvSpPr txBox="1"/>
            <p:nvPr/>
          </p:nvSpPr>
          <p:spPr>
            <a:xfrm>
              <a:off x="5715000" y="6172200"/>
              <a:ext cx="886330" cy="461665"/>
            </a:xfrm>
            <a:prstGeom prst="rect">
              <a:avLst/>
            </a:prstGeom>
            <a:noFill/>
          </p:spPr>
          <p:txBody>
            <a:bodyPr wrap="none" rtlCol="0">
              <a:spAutoFit/>
            </a:bodyPr>
            <a:lstStyle/>
            <a:p>
              <a:r>
                <a:rPr lang="it-IT" sz="2400" dirty="0" smtClean="0"/>
                <a:t>quindi </a:t>
              </a:r>
              <a:endParaRPr lang="it-IT" sz="2400" dirty="0"/>
            </a:p>
          </p:txBody>
        </p:sp>
        <p:graphicFrame>
          <p:nvGraphicFramePr>
            <p:cNvPr id="31" name="Object 30"/>
            <p:cNvGraphicFramePr>
              <a:graphicFrameLocks noChangeAspect="1"/>
            </p:cNvGraphicFramePr>
            <p:nvPr/>
          </p:nvGraphicFramePr>
          <p:xfrm>
            <a:off x="6685756" y="6246663"/>
            <a:ext cx="801688" cy="312738"/>
          </p:xfrm>
          <a:graphic>
            <a:graphicData uri="http://schemas.openxmlformats.org/presentationml/2006/ole">
              <p:oleObj spid="_x0000_s128015" name="Equation" r:id="rId10" imgW="457200" imgH="1778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80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80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it-IT" dirty="0" smtClean="0"/>
              <a:t>Cinematica del moto rotatorio</a:t>
            </a:r>
            <a:endParaRPr lang="it-IT" dirty="0"/>
          </a:p>
        </p:txBody>
      </p:sp>
      <p:sp>
        <p:nvSpPr>
          <p:cNvPr id="3" name="Content Placeholder 2"/>
          <p:cNvSpPr>
            <a:spLocks noGrp="1"/>
          </p:cNvSpPr>
          <p:nvPr>
            <p:ph sz="quarter" idx="1"/>
          </p:nvPr>
        </p:nvSpPr>
        <p:spPr>
          <a:xfrm>
            <a:off x="914400" y="1447800"/>
            <a:ext cx="7772400" cy="5410200"/>
          </a:xfrm>
        </p:spPr>
        <p:txBody>
          <a:bodyPr/>
          <a:lstStyle/>
          <a:p>
            <a:r>
              <a:rPr lang="it-IT" dirty="0" smtClean="0"/>
              <a:t>moto circolare: </a:t>
            </a:r>
          </a:p>
          <a:p>
            <a:pPr lvl="1"/>
            <a:r>
              <a:rPr lang="it-IT" dirty="0" smtClean="0"/>
              <a:t>accelerazione centripeta:</a:t>
            </a:r>
          </a:p>
          <a:p>
            <a:pPr lvl="1"/>
            <a:endParaRPr lang="it-IT" dirty="0" smtClean="0"/>
          </a:p>
          <a:p>
            <a:pPr lvl="1"/>
            <a:endParaRPr lang="it-IT" dirty="0" smtClean="0"/>
          </a:p>
          <a:p>
            <a:pPr lvl="1"/>
            <a:r>
              <a:rPr lang="it-IT" dirty="0" smtClean="0"/>
              <a:t>velocità angolare:</a:t>
            </a:r>
          </a:p>
          <a:p>
            <a:pPr lvl="1"/>
            <a:endParaRPr lang="it-IT" dirty="0" smtClean="0"/>
          </a:p>
          <a:p>
            <a:pPr lvl="1">
              <a:buNone/>
            </a:pPr>
            <a:endParaRPr lang="it-IT" dirty="0" smtClean="0"/>
          </a:p>
          <a:p>
            <a:pPr lvl="1"/>
            <a:r>
              <a:rPr lang="it-IT" dirty="0" smtClean="0"/>
              <a:t>accelerazione tangenziale:</a:t>
            </a:r>
          </a:p>
          <a:p>
            <a:pPr lvl="1">
              <a:buNone/>
            </a:pPr>
            <a:endParaRPr lang="it-IT" dirty="0" smtClean="0"/>
          </a:p>
          <a:p>
            <a:pPr lvl="1">
              <a:buNone/>
            </a:pPr>
            <a:endParaRPr lang="it-IT" dirty="0" smtClean="0"/>
          </a:p>
          <a:p>
            <a:r>
              <a:rPr lang="it-IT" dirty="0" smtClean="0"/>
              <a:t>moto circolare uniforme: </a:t>
            </a:r>
          </a:p>
        </p:txBody>
      </p:sp>
      <p:pic>
        <p:nvPicPr>
          <p:cNvPr id="10" name="Picture 9" descr="Rot 1.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05400" y="1384300"/>
            <a:ext cx="3175000" cy="3327400"/>
          </a:xfrm>
          <a:prstGeom prst="rect">
            <a:avLst/>
          </a:prstGeom>
        </p:spPr>
      </p:pic>
      <p:cxnSp>
        <p:nvCxnSpPr>
          <p:cNvPr id="12" name="Straight Arrow Connector 11"/>
          <p:cNvCxnSpPr/>
          <p:nvPr/>
        </p:nvCxnSpPr>
        <p:spPr>
          <a:xfrm>
            <a:off x="6629400" y="2921000"/>
            <a:ext cx="2057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5854700" y="1841500"/>
            <a:ext cx="1854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Arc 14"/>
          <p:cNvSpPr/>
          <p:nvPr/>
        </p:nvSpPr>
        <p:spPr>
          <a:xfrm>
            <a:off x="6400800" y="2563812"/>
            <a:ext cx="685800" cy="636588"/>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7" name="TextBox 16"/>
          <p:cNvSpPr txBox="1"/>
          <p:nvPr/>
        </p:nvSpPr>
        <p:spPr>
          <a:xfrm>
            <a:off x="7010400" y="2438400"/>
            <a:ext cx="381873" cy="369332"/>
          </a:xfrm>
          <a:prstGeom prst="rect">
            <a:avLst/>
          </a:prstGeom>
          <a:noFill/>
        </p:spPr>
        <p:txBody>
          <a:bodyPr wrap="none" rtlCol="0">
            <a:spAutoFit/>
          </a:bodyPr>
          <a:lstStyle/>
          <a:p>
            <a:r>
              <a:rPr lang="it-IT" dirty="0" smtClean="0">
                <a:latin typeface="Symbol" charset="2"/>
                <a:cs typeface="Symbol" charset="2"/>
              </a:rPr>
              <a:t>q</a:t>
            </a:r>
            <a:r>
              <a:rPr lang="it-IT" baseline="-25000" dirty="0" smtClean="0">
                <a:latin typeface="Symbol" charset="2"/>
                <a:cs typeface="Symbol" charset="2"/>
              </a:rPr>
              <a:t>2</a:t>
            </a:r>
            <a:endParaRPr lang="it-IT" dirty="0">
              <a:latin typeface="Symbol" charset="2"/>
              <a:cs typeface="Symbol" charset="2"/>
            </a:endParaRPr>
          </a:p>
        </p:txBody>
      </p:sp>
      <p:graphicFrame>
        <p:nvGraphicFramePr>
          <p:cNvPr id="19" name="Object 18"/>
          <p:cNvGraphicFramePr>
            <a:graphicFrameLocks noChangeAspect="1"/>
          </p:cNvGraphicFramePr>
          <p:nvPr/>
        </p:nvGraphicFramePr>
        <p:xfrm>
          <a:off x="1905000" y="2474889"/>
          <a:ext cx="1403350" cy="649311"/>
        </p:xfrm>
        <a:graphic>
          <a:graphicData uri="http://schemas.openxmlformats.org/presentationml/2006/ole">
            <p:oleObj spid="_x0000_s130050" name="Equation" r:id="rId5" imgW="850900" imgH="393700" progId="Equation.3">
              <p:embed/>
            </p:oleObj>
          </a:graphicData>
        </a:graphic>
      </p:graphicFrame>
      <p:graphicFrame>
        <p:nvGraphicFramePr>
          <p:cNvPr id="128008" name="Object 8"/>
          <p:cNvGraphicFramePr>
            <a:graphicFrameLocks noChangeAspect="1"/>
          </p:cNvGraphicFramePr>
          <p:nvPr/>
        </p:nvGraphicFramePr>
        <p:xfrm>
          <a:off x="1600200" y="3733800"/>
          <a:ext cx="2470150" cy="690563"/>
        </p:xfrm>
        <a:graphic>
          <a:graphicData uri="http://schemas.openxmlformats.org/presentationml/2006/ole">
            <p:oleObj spid="_x0000_s130051" name="Equation" r:id="rId6" imgW="1498600" imgH="419100" progId="Equation.3">
              <p:embed/>
            </p:oleObj>
          </a:graphicData>
        </a:graphic>
      </p:graphicFrame>
      <p:grpSp>
        <p:nvGrpSpPr>
          <p:cNvPr id="4" name="Group 27"/>
          <p:cNvGrpSpPr/>
          <p:nvPr/>
        </p:nvGrpSpPr>
        <p:grpSpPr>
          <a:xfrm>
            <a:off x="2057400" y="4902200"/>
            <a:ext cx="5181600" cy="713648"/>
            <a:chOff x="2057400" y="4902200"/>
            <a:chExt cx="5181600" cy="713648"/>
          </a:xfrm>
        </p:grpSpPr>
        <p:graphicFrame>
          <p:nvGraphicFramePr>
            <p:cNvPr id="21" name="Object 20"/>
            <p:cNvGraphicFramePr>
              <a:graphicFrameLocks noChangeAspect="1"/>
            </p:cNvGraphicFramePr>
            <p:nvPr/>
          </p:nvGraphicFramePr>
          <p:xfrm>
            <a:off x="2057400" y="4902200"/>
            <a:ext cx="1851025" cy="713648"/>
          </p:xfrm>
          <a:graphic>
            <a:graphicData uri="http://schemas.openxmlformats.org/presentationml/2006/ole">
              <p:oleObj spid="_x0000_s130052" name="Equation" r:id="rId7" imgW="1054100" imgH="406400" progId="Equation.3">
                <p:embed/>
              </p:oleObj>
            </a:graphicData>
          </a:graphic>
        </p:graphicFrame>
        <p:sp>
          <p:nvSpPr>
            <p:cNvPr id="22" name="TextBox 21"/>
            <p:cNvSpPr txBox="1"/>
            <p:nvPr/>
          </p:nvSpPr>
          <p:spPr>
            <a:xfrm>
              <a:off x="4419600" y="4948535"/>
              <a:ext cx="1787669" cy="461665"/>
            </a:xfrm>
            <a:prstGeom prst="rect">
              <a:avLst/>
            </a:prstGeom>
            <a:noFill/>
          </p:spPr>
          <p:txBody>
            <a:bodyPr wrap="none" rtlCol="0">
              <a:spAutoFit/>
            </a:bodyPr>
            <a:lstStyle/>
            <a:p>
              <a:r>
                <a:rPr lang="it-IT" sz="2400" dirty="0" smtClean="0"/>
                <a:t>dove </a:t>
              </a:r>
              <a:r>
                <a:rPr lang="it-IT" sz="2400" dirty="0" err="1" smtClean="0"/>
                <a:t>v</a:t>
              </a:r>
              <a:r>
                <a:rPr lang="it-IT" sz="2400" dirty="0" smtClean="0"/>
                <a:t> è pari a </a:t>
              </a:r>
              <a:endParaRPr lang="it-IT" sz="2400" dirty="0"/>
            </a:p>
          </p:txBody>
        </p:sp>
        <p:graphicFrame>
          <p:nvGraphicFramePr>
            <p:cNvPr id="128010" name="Object 10"/>
            <p:cNvGraphicFramePr>
              <a:graphicFrameLocks noChangeAspect="1"/>
            </p:cNvGraphicFramePr>
            <p:nvPr/>
          </p:nvGraphicFramePr>
          <p:xfrm>
            <a:off x="6324779" y="5111735"/>
            <a:ext cx="914221" cy="222265"/>
          </p:xfrm>
          <a:graphic>
            <a:graphicData uri="http://schemas.openxmlformats.org/presentationml/2006/ole">
              <p:oleObj spid="_x0000_s130053" name="Equation" r:id="rId8" imgW="419100" imgH="101600" progId="Equation.3">
                <p:embed/>
              </p:oleObj>
            </a:graphicData>
          </a:graphic>
        </p:graphicFrame>
      </p:grpSp>
      <p:grpSp>
        <p:nvGrpSpPr>
          <p:cNvPr id="5" name="Group 26"/>
          <p:cNvGrpSpPr/>
          <p:nvPr/>
        </p:nvGrpSpPr>
        <p:grpSpPr>
          <a:xfrm>
            <a:off x="1711325" y="6210300"/>
            <a:ext cx="4064000" cy="312738"/>
            <a:chOff x="1711325" y="6210300"/>
            <a:chExt cx="4064000" cy="312738"/>
          </a:xfrm>
        </p:grpSpPr>
        <p:graphicFrame>
          <p:nvGraphicFramePr>
            <p:cNvPr id="128011" name="Object 11"/>
            <p:cNvGraphicFramePr>
              <a:graphicFrameLocks noChangeAspect="1"/>
            </p:cNvGraphicFramePr>
            <p:nvPr/>
          </p:nvGraphicFramePr>
          <p:xfrm>
            <a:off x="1711325" y="6242818"/>
            <a:ext cx="692150" cy="247702"/>
          </p:xfrm>
          <a:graphic>
            <a:graphicData uri="http://schemas.openxmlformats.org/presentationml/2006/ole">
              <p:oleObj spid="_x0000_s130054" name="Equation" r:id="rId9" imgW="355600" imgH="127000" progId="Equation.3">
                <p:embed/>
              </p:oleObj>
            </a:graphicData>
          </a:graphic>
        </p:graphicFrame>
        <p:graphicFrame>
          <p:nvGraphicFramePr>
            <p:cNvPr id="128012" name="Object 12"/>
            <p:cNvGraphicFramePr>
              <a:graphicFrameLocks noChangeAspect="1"/>
            </p:cNvGraphicFramePr>
            <p:nvPr/>
          </p:nvGraphicFramePr>
          <p:xfrm>
            <a:off x="3079750" y="6219826"/>
            <a:ext cx="1339850" cy="293687"/>
          </p:xfrm>
          <a:graphic>
            <a:graphicData uri="http://schemas.openxmlformats.org/presentationml/2006/ole">
              <p:oleObj spid="_x0000_s130055" name="Equation" r:id="rId10" imgW="812800" imgH="177800" progId="Equation.3">
                <p:embed/>
              </p:oleObj>
            </a:graphicData>
          </a:graphic>
        </p:graphicFrame>
        <p:graphicFrame>
          <p:nvGraphicFramePr>
            <p:cNvPr id="128013" name="Object 13"/>
            <p:cNvGraphicFramePr>
              <a:graphicFrameLocks noChangeAspect="1"/>
            </p:cNvGraphicFramePr>
            <p:nvPr/>
          </p:nvGraphicFramePr>
          <p:xfrm>
            <a:off x="5105400" y="6210300"/>
            <a:ext cx="669925" cy="312738"/>
          </p:xfrm>
          <a:graphic>
            <a:graphicData uri="http://schemas.openxmlformats.org/presentationml/2006/ole">
              <p:oleObj spid="_x0000_s130056" name="Equation" r:id="rId11" imgW="381000" imgH="177800" progId="Equation.3">
                <p:embed/>
              </p:oleObj>
            </a:graphicData>
          </a:graphic>
        </p:graphicFrame>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Dinamica del moto rotatorio</a:t>
            </a:r>
            <a:endParaRPr lang="it-IT" dirty="0"/>
          </a:p>
        </p:txBody>
      </p:sp>
      <p:sp>
        <p:nvSpPr>
          <p:cNvPr id="3" name="Content Placeholder 2"/>
          <p:cNvSpPr>
            <a:spLocks noGrp="1"/>
          </p:cNvSpPr>
          <p:nvPr>
            <p:ph sz="quarter" idx="1"/>
          </p:nvPr>
        </p:nvSpPr>
        <p:spPr>
          <a:xfrm>
            <a:off x="914400" y="1447800"/>
            <a:ext cx="7772400" cy="5410200"/>
          </a:xfrm>
        </p:spPr>
        <p:txBody>
          <a:bodyPr/>
          <a:lstStyle/>
          <a:p>
            <a:r>
              <a:rPr lang="it-IT" dirty="0" smtClean="0"/>
              <a:t>un solo punto materiale vincolato a </a:t>
            </a:r>
          </a:p>
          <a:p>
            <a:pPr>
              <a:buNone/>
            </a:pPr>
            <a:r>
              <a:rPr lang="it-IT" dirty="0" smtClean="0"/>
              <a:t> ruotate intorno ad un asse</a:t>
            </a:r>
          </a:p>
          <a:p>
            <a:pPr>
              <a:buNone/>
            </a:pPr>
            <a:endParaRPr lang="it-IT" dirty="0" smtClean="0"/>
          </a:p>
          <a:p>
            <a:pPr lvl="1"/>
            <a:r>
              <a:rPr lang="it-IT" dirty="0" smtClean="0"/>
              <a:t>moltiplicando (</a:t>
            </a:r>
            <a:r>
              <a:rPr lang="it-IT" dirty="0" err="1" smtClean="0"/>
              <a:t>vettorialmente</a:t>
            </a:r>
            <a:r>
              <a:rPr lang="it-IT" dirty="0" smtClean="0"/>
              <a:t>) per </a:t>
            </a:r>
            <a:r>
              <a:rPr lang="it-IT" b="1" dirty="0" err="1" smtClean="0"/>
              <a:t>r</a:t>
            </a:r>
            <a:endParaRPr lang="it-IT" b="1" dirty="0" smtClean="0"/>
          </a:p>
          <a:p>
            <a:endParaRPr lang="it-IT" b="1" dirty="0" smtClean="0"/>
          </a:p>
          <a:p>
            <a:pPr lvl="1"/>
            <a:r>
              <a:rPr lang="it-IT" dirty="0" smtClean="0"/>
              <a:t>proiettando sull’asse </a:t>
            </a:r>
            <a:r>
              <a:rPr lang="it-IT" dirty="0" err="1" smtClean="0"/>
              <a:t>z</a:t>
            </a:r>
            <a:r>
              <a:rPr lang="it-IT" dirty="0" smtClean="0"/>
              <a:t> (uscente dal foglio)</a:t>
            </a:r>
          </a:p>
          <a:p>
            <a:pPr>
              <a:buNone/>
            </a:pPr>
            <a:endParaRPr lang="it-IT" dirty="0" smtClean="0"/>
          </a:p>
          <a:p>
            <a:r>
              <a:rPr lang="it-IT" dirty="0" smtClean="0"/>
              <a:t>su più punti materiali che formano un sistema (corpo) rigido</a:t>
            </a:r>
          </a:p>
          <a:p>
            <a:pPr>
              <a:buNone/>
            </a:pPr>
            <a:endParaRPr lang="it-IT" dirty="0" smtClean="0"/>
          </a:p>
          <a:p>
            <a:pPr lvl="1"/>
            <a:r>
              <a:rPr lang="it-IT" dirty="0" smtClean="0"/>
              <a:t>si definisce il “momento di inerzia” rispetto all’asse a (</a:t>
            </a:r>
            <a:r>
              <a:rPr lang="it-IT" dirty="0" err="1" smtClean="0"/>
              <a:t>I</a:t>
            </a:r>
            <a:r>
              <a:rPr lang="it-IT" baseline="-25000" dirty="0" err="1" smtClean="0"/>
              <a:t>a</a:t>
            </a:r>
            <a:r>
              <a:rPr lang="it-IT" dirty="0" smtClean="0"/>
              <a:t>)</a:t>
            </a:r>
          </a:p>
          <a:p>
            <a:endParaRPr lang="it-IT" dirty="0" smtClean="0"/>
          </a:p>
        </p:txBody>
      </p:sp>
      <p:pic>
        <p:nvPicPr>
          <p:cNvPr id="6" name="Picture 5" descr="Ro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057900" y="1371600"/>
            <a:ext cx="3009900" cy="2425700"/>
          </a:xfrm>
          <a:prstGeom prst="rect">
            <a:avLst/>
          </a:prstGeom>
        </p:spPr>
      </p:pic>
      <p:graphicFrame>
        <p:nvGraphicFramePr>
          <p:cNvPr id="7" name="Object 6"/>
          <p:cNvGraphicFramePr>
            <a:graphicFrameLocks noChangeAspect="1"/>
          </p:cNvGraphicFramePr>
          <p:nvPr/>
        </p:nvGraphicFramePr>
        <p:xfrm>
          <a:off x="2032000" y="2438400"/>
          <a:ext cx="2032000" cy="381000"/>
        </p:xfrm>
        <a:graphic>
          <a:graphicData uri="http://schemas.openxmlformats.org/presentationml/2006/ole">
            <p:oleObj spid="_x0000_s126978" name="Equation" r:id="rId5" imgW="1016000" imgH="190500" progId="Equation.3">
              <p:embed/>
            </p:oleObj>
          </a:graphicData>
        </a:graphic>
      </p:graphicFrame>
      <p:graphicFrame>
        <p:nvGraphicFramePr>
          <p:cNvPr id="126979" name="Object 3"/>
          <p:cNvGraphicFramePr>
            <a:graphicFrameLocks noChangeAspect="1"/>
          </p:cNvGraphicFramePr>
          <p:nvPr/>
        </p:nvGraphicFramePr>
        <p:xfrm>
          <a:off x="1917700" y="3378200"/>
          <a:ext cx="2768600" cy="381000"/>
        </p:xfrm>
        <a:graphic>
          <a:graphicData uri="http://schemas.openxmlformats.org/presentationml/2006/ole">
            <p:oleObj spid="_x0000_s126979" name="Equation" r:id="rId6" imgW="1384300" imgH="190500" progId="Equation.3">
              <p:embed/>
            </p:oleObj>
          </a:graphicData>
        </a:graphic>
      </p:graphicFrame>
      <p:graphicFrame>
        <p:nvGraphicFramePr>
          <p:cNvPr id="126980" name="Object 4"/>
          <p:cNvGraphicFramePr>
            <a:graphicFrameLocks noChangeAspect="1"/>
          </p:cNvGraphicFramePr>
          <p:nvPr/>
        </p:nvGraphicFramePr>
        <p:xfrm>
          <a:off x="2743200" y="4267200"/>
          <a:ext cx="1193800" cy="330200"/>
        </p:xfrm>
        <a:graphic>
          <a:graphicData uri="http://schemas.openxmlformats.org/presentationml/2006/ole">
            <p:oleObj spid="_x0000_s126980" name="Equation" r:id="rId7" imgW="596900" imgH="165100" progId="Equation.3">
              <p:embed/>
            </p:oleObj>
          </a:graphicData>
        </a:graphic>
      </p:graphicFrame>
      <p:graphicFrame>
        <p:nvGraphicFramePr>
          <p:cNvPr id="126981" name="Object 5"/>
          <p:cNvGraphicFramePr>
            <a:graphicFrameLocks noChangeAspect="1"/>
          </p:cNvGraphicFramePr>
          <p:nvPr/>
        </p:nvGraphicFramePr>
        <p:xfrm>
          <a:off x="1371600" y="5156200"/>
          <a:ext cx="6781800" cy="406400"/>
        </p:xfrm>
        <a:graphic>
          <a:graphicData uri="http://schemas.openxmlformats.org/presentationml/2006/ole">
            <p:oleObj spid="_x0000_s126981" name="Equation" r:id="rId8" imgW="3390900" imgH="203200" progId="Equation.3">
              <p:embed/>
            </p:oleObj>
          </a:graphicData>
        </a:graphic>
      </p:graphicFrame>
      <p:graphicFrame>
        <p:nvGraphicFramePr>
          <p:cNvPr id="126982" name="Object 6"/>
          <p:cNvGraphicFramePr>
            <a:graphicFrameLocks noChangeAspect="1"/>
          </p:cNvGraphicFramePr>
          <p:nvPr/>
        </p:nvGraphicFramePr>
        <p:xfrm>
          <a:off x="2971800" y="6146800"/>
          <a:ext cx="3784600" cy="406400"/>
        </p:xfrm>
        <a:graphic>
          <a:graphicData uri="http://schemas.openxmlformats.org/presentationml/2006/ole">
            <p:oleObj spid="_x0000_s126982" name="Equation" r:id="rId9" imgW="1892300" imgH="203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9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69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69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Momento di inerzia di alcuni solidi</a:t>
            </a:r>
            <a:endParaRPr lang="it-IT" dirty="0"/>
          </a:p>
        </p:txBody>
      </p:sp>
      <p:pic>
        <p:nvPicPr>
          <p:cNvPr id="5" name="Content Placeholder 4" descr="Inerzia.pdf"/>
          <p:cNvPicPr>
            <a:picLocks noGrp="1" noChangeAspect="1"/>
          </p:cNvPicPr>
          <p:nvPr>
            <p:ph sz="quarter" idx="1"/>
          </p:nvPr>
        </p:nvPicPr>
        <mc:AlternateContent>
          <mc:Choice xmlns:ma="http://schemas.microsoft.com/office/mac/drawingml/2008/main" Requires="ma">
            <p:blipFill>
              <a:blip r:embed="rId2"/>
              <a:srcRect l="3541" r="1776" b="45814"/>
              <a:stretch>
                <a:fillRect/>
              </a:stretch>
            </p:blipFill>
          </mc:Choice>
          <mc:Fallback>
            <p:blipFill>
              <a:blip r:embed="rId3"/>
              <a:srcRect l="3541" r="1776" b="45814"/>
              <a:stretch>
                <a:fillRect/>
              </a:stretch>
            </p:blipFill>
          </mc:Fallback>
        </mc:AlternateContent>
        <p:spPr>
          <a:xfrm>
            <a:off x="1828800" y="1322248"/>
            <a:ext cx="5638800" cy="5154752"/>
          </a:xfrm>
        </p:spPr>
      </p:pic>
      <p:pic>
        <p:nvPicPr>
          <p:cNvPr id="6" name="Content Placeholder 4" descr="Inerzia.pdf"/>
          <p:cNvPicPr>
            <a:picLocks noChangeAspect="1"/>
          </p:cNvPicPr>
          <p:nvPr/>
        </p:nvPicPr>
        <mc:AlternateContent>
          <mc:Choice xmlns:ma="http://schemas.microsoft.com/office/mac/drawingml/2008/main" Requires="ma">
            <p:blipFill>
              <a:blip r:embed="rId2"/>
              <a:srcRect l="1823" t="54186" r="5701"/>
              <a:stretch>
                <a:fillRect/>
              </a:stretch>
            </p:blipFill>
          </mc:Choice>
          <mc:Fallback>
            <p:blipFill>
              <a:blip r:embed="rId3"/>
              <a:srcRect l="1823" t="54186" r="5701"/>
              <a:stretch>
                <a:fillRect/>
              </a:stretch>
            </p:blipFill>
          </mc:Fallback>
        </mc:AlternateContent>
        <p:spPr>
          <a:xfrm>
            <a:off x="1600200" y="1330386"/>
            <a:ext cx="6214564" cy="51828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Dinamica del moto rotatorio </a:t>
            </a:r>
            <a:endParaRPr lang="it-IT" dirty="0"/>
          </a:p>
        </p:txBody>
      </p:sp>
      <p:sp>
        <p:nvSpPr>
          <p:cNvPr id="3" name="Content Placeholder 2"/>
          <p:cNvSpPr>
            <a:spLocks noGrp="1"/>
          </p:cNvSpPr>
          <p:nvPr>
            <p:ph sz="quarter" idx="1"/>
          </p:nvPr>
        </p:nvSpPr>
        <p:spPr>
          <a:xfrm>
            <a:off x="914400" y="1447800"/>
            <a:ext cx="8077200" cy="5410200"/>
          </a:xfrm>
        </p:spPr>
        <p:txBody>
          <a:bodyPr/>
          <a:lstStyle/>
          <a:p>
            <a:r>
              <a:rPr lang="it-IT" dirty="0" smtClean="0"/>
              <a:t>stretta analogia tra le equazioni del moto del </a:t>
            </a:r>
            <a:r>
              <a:rPr lang="it-IT" b="1" dirty="0" smtClean="0"/>
              <a:t>punto materiale</a:t>
            </a:r>
            <a:r>
              <a:rPr lang="it-IT" dirty="0" smtClean="0"/>
              <a:t> e le equazioni del moto di un </a:t>
            </a:r>
            <a:r>
              <a:rPr lang="it-IT" b="1" dirty="0" smtClean="0"/>
              <a:t>corpo rigido </a:t>
            </a:r>
            <a:r>
              <a:rPr lang="it-IT" dirty="0" smtClean="0"/>
              <a:t>vincolato a ruotare attorno ad un asse</a:t>
            </a:r>
          </a:p>
          <a:p>
            <a:pPr>
              <a:buNone/>
            </a:pPr>
            <a:endParaRPr lang="it-IT" dirty="0" smtClean="0"/>
          </a:p>
        </p:txBody>
      </p:sp>
      <p:graphicFrame>
        <p:nvGraphicFramePr>
          <p:cNvPr id="10" name="Object 9"/>
          <p:cNvGraphicFramePr>
            <a:graphicFrameLocks noChangeAspect="1"/>
          </p:cNvGraphicFramePr>
          <p:nvPr/>
        </p:nvGraphicFramePr>
        <p:xfrm>
          <a:off x="1219200" y="2971800"/>
          <a:ext cx="1563281" cy="3537953"/>
        </p:xfrm>
        <a:graphic>
          <a:graphicData uri="http://schemas.openxmlformats.org/presentationml/2006/ole">
            <p:oleObj spid="_x0000_s129031" name="Equation" r:id="rId3" imgW="482600" imgH="1092200" progId="Equation.3">
              <p:embed/>
            </p:oleObj>
          </a:graphicData>
        </a:graphic>
      </p:graphicFrame>
      <p:sp>
        <p:nvSpPr>
          <p:cNvPr id="11" name="TextBox 10"/>
          <p:cNvSpPr txBox="1"/>
          <p:nvPr/>
        </p:nvSpPr>
        <p:spPr>
          <a:xfrm>
            <a:off x="3962400" y="2971800"/>
            <a:ext cx="1677337"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000" dirty="0" smtClean="0"/>
              <a:t>Punto Materiale</a:t>
            </a:r>
            <a:endParaRPr lang="it-IT" sz="2000" dirty="0"/>
          </a:p>
        </p:txBody>
      </p:sp>
      <p:sp>
        <p:nvSpPr>
          <p:cNvPr id="12" name="TextBox 11"/>
          <p:cNvSpPr txBox="1"/>
          <p:nvPr/>
        </p:nvSpPr>
        <p:spPr>
          <a:xfrm>
            <a:off x="6157064" y="2983468"/>
            <a:ext cx="1462936"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2000" dirty="0" smtClean="0"/>
              <a:t>Corpo Rigido</a:t>
            </a:r>
            <a:endParaRPr lang="it-IT" sz="2000" dirty="0"/>
          </a:p>
        </p:txBody>
      </p:sp>
      <p:graphicFrame>
        <p:nvGraphicFramePr>
          <p:cNvPr id="13" name="Object 12"/>
          <p:cNvGraphicFramePr>
            <a:graphicFrameLocks noChangeAspect="1"/>
          </p:cNvGraphicFramePr>
          <p:nvPr/>
        </p:nvGraphicFramePr>
        <p:xfrm>
          <a:off x="4208463" y="3414713"/>
          <a:ext cx="3376612" cy="603250"/>
        </p:xfrm>
        <a:graphic>
          <a:graphicData uri="http://schemas.openxmlformats.org/presentationml/2006/ole">
            <p:oleObj spid="_x0000_s129032" name="Equation" r:id="rId4" imgW="1206500" imgH="215900" progId="Equation.3">
              <p:embed/>
            </p:oleObj>
          </a:graphicData>
        </a:graphic>
      </p:graphicFrame>
      <p:graphicFrame>
        <p:nvGraphicFramePr>
          <p:cNvPr id="129033" name="Object 9"/>
          <p:cNvGraphicFramePr>
            <a:graphicFrameLocks noChangeAspect="1"/>
          </p:cNvGraphicFramePr>
          <p:nvPr/>
        </p:nvGraphicFramePr>
        <p:xfrm>
          <a:off x="3810000" y="3988011"/>
          <a:ext cx="4092093" cy="964989"/>
        </p:xfrm>
        <a:graphic>
          <a:graphicData uri="http://schemas.openxmlformats.org/presentationml/2006/ole">
            <p:oleObj spid="_x0000_s129033" name="Equation" r:id="rId5" imgW="1562100" imgH="368300" progId="Equation.3">
              <p:embed/>
            </p:oleObj>
          </a:graphicData>
        </a:graphic>
      </p:graphicFrame>
      <p:graphicFrame>
        <p:nvGraphicFramePr>
          <p:cNvPr id="129034" name="Object 10"/>
          <p:cNvGraphicFramePr>
            <a:graphicFrameLocks noChangeAspect="1"/>
          </p:cNvGraphicFramePr>
          <p:nvPr/>
        </p:nvGraphicFramePr>
        <p:xfrm>
          <a:off x="3940175" y="5029200"/>
          <a:ext cx="4122738" cy="496888"/>
        </p:xfrm>
        <a:graphic>
          <a:graphicData uri="http://schemas.openxmlformats.org/presentationml/2006/ole">
            <p:oleObj spid="_x0000_s129034" name="Equation" r:id="rId6" imgW="1473200" imgH="177800" progId="Equation.3">
              <p:embed/>
            </p:oleObj>
          </a:graphicData>
        </a:graphic>
      </p:graphicFrame>
      <p:graphicFrame>
        <p:nvGraphicFramePr>
          <p:cNvPr id="129035" name="Object 11"/>
          <p:cNvGraphicFramePr>
            <a:graphicFrameLocks noChangeAspect="1"/>
          </p:cNvGraphicFramePr>
          <p:nvPr/>
        </p:nvGraphicFramePr>
        <p:xfrm>
          <a:off x="4579938" y="5867400"/>
          <a:ext cx="3057525" cy="603250"/>
        </p:xfrm>
        <a:graphic>
          <a:graphicData uri="http://schemas.openxmlformats.org/presentationml/2006/ole">
            <p:oleObj spid="_x0000_s129035" name="Equation" r:id="rId7" imgW="1092200" imgH="2159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Dinamica del corpo rigido</a:t>
            </a:r>
            <a:endParaRPr lang="it-IT" dirty="0"/>
          </a:p>
        </p:txBody>
      </p:sp>
      <p:sp>
        <p:nvSpPr>
          <p:cNvPr id="3" name="Content Placeholder 2"/>
          <p:cNvSpPr>
            <a:spLocks noGrp="1"/>
          </p:cNvSpPr>
          <p:nvPr>
            <p:ph sz="quarter" idx="1"/>
          </p:nvPr>
        </p:nvSpPr>
        <p:spPr/>
        <p:txBody>
          <a:bodyPr/>
          <a:lstStyle/>
          <a:p>
            <a:r>
              <a:rPr lang="it-IT" dirty="0" smtClean="0"/>
              <a:t>Un modo conveniente per descrivere il moto di un corpo rigido è quello di descrivere </a:t>
            </a:r>
          </a:p>
          <a:p>
            <a:pPr lvl="1"/>
            <a:r>
              <a:rPr lang="it-IT" dirty="0" smtClean="0"/>
              <a:t>il moto di un suo punto rappresentativo </a:t>
            </a:r>
          </a:p>
          <a:p>
            <a:pPr lvl="1"/>
            <a:r>
              <a:rPr lang="it-IT" dirty="0" smtClean="0"/>
              <a:t>il moto di rotazione attorno ad un opportuno asse (</a:t>
            </a:r>
            <a:r>
              <a:rPr lang="it-IT" dirty="0" err="1" smtClean="0"/>
              <a:t>e.s.</a:t>
            </a:r>
            <a:r>
              <a:rPr lang="it-IT" dirty="0" smtClean="0"/>
              <a:t>, passante per tale punto rappresentativo)</a:t>
            </a:r>
          </a:p>
          <a:p>
            <a:pPr lvl="1"/>
            <a:r>
              <a:rPr lang="it-IT" dirty="0" smtClean="0"/>
              <a:t>Quale punto rappresentativo ?</a:t>
            </a:r>
          </a:p>
          <a:p>
            <a:pPr lvl="1">
              <a:buNone/>
            </a:pPr>
            <a:r>
              <a:rPr lang="it-IT" dirty="0" smtClean="0"/>
              <a:t>Il </a:t>
            </a:r>
            <a:r>
              <a:rPr lang="it-IT" i="1" dirty="0" smtClean="0"/>
              <a:t>centro di massa</a:t>
            </a:r>
            <a:endParaRPr lang="it-IT" dirty="0" smtClean="0"/>
          </a:p>
          <a:p>
            <a:pPr lvl="1">
              <a:buNone/>
            </a:pPr>
            <a:endParaRPr lang="it-IT" dirty="0" smtClean="0"/>
          </a:p>
          <a:p>
            <a:r>
              <a:rPr lang="it-IT" dirty="0" smtClean="0"/>
              <a:t>Ad esempio, l’energia cinetica del sistema si può scrivere come:</a:t>
            </a:r>
            <a:endParaRPr lang="it-IT" dirty="0"/>
          </a:p>
        </p:txBody>
      </p:sp>
      <p:graphicFrame>
        <p:nvGraphicFramePr>
          <p:cNvPr id="4" name="Object 3"/>
          <p:cNvGraphicFramePr>
            <a:graphicFrameLocks noChangeAspect="1"/>
          </p:cNvGraphicFramePr>
          <p:nvPr/>
        </p:nvGraphicFramePr>
        <p:xfrm>
          <a:off x="2514600" y="5378450"/>
          <a:ext cx="3810438" cy="717550"/>
        </p:xfrm>
        <a:graphic>
          <a:graphicData uri="http://schemas.openxmlformats.org/presentationml/2006/ole">
            <p:oleObj spid="_x0000_s131074" name="Equation" r:id="rId3" imgW="1955800" imgH="36830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it-IT" dirty="0" smtClean="0"/>
              <a:t>Rotolamento senza strisciamento</a:t>
            </a:r>
            <a:endParaRPr lang="it-IT" dirty="0"/>
          </a:p>
        </p:txBody>
      </p:sp>
      <p:sp>
        <p:nvSpPr>
          <p:cNvPr id="3" name="Content Placeholder 2"/>
          <p:cNvSpPr>
            <a:spLocks noGrp="1"/>
          </p:cNvSpPr>
          <p:nvPr>
            <p:ph sz="quarter" idx="1"/>
          </p:nvPr>
        </p:nvSpPr>
        <p:spPr>
          <a:xfrm>
            <a:off x="914400" y="1447800"/>
            <a:ext cx="8001000" cy="4572000"/>
          </a:xfrm>
        </p:spPr>
        <p:txBody>
          <a:bodyPr/>
          <a:lstStyle/>
          <a:p>
            <a:r>
              <a:rPr lang="it-IT" dirty="0" smtClean="0"/>
              <a:t>Una sfera (o una ruota) rotola verso destra su una superficie piana. Il punto in contatto in ogni istante col terreno, punto </a:t>
            </a:r>
            <a:r>
              <a:rPr lang="it-IT" dirty="0" err="1" smtClean="0"/>
              <a:t>P</a:t>
            </a:r>
            <a:r>
              <a:rPr lang="it-IT" dirty="0" smtClean="0"/>
              <a:t>, è, in quell’istante, fermo. Il punto A alla sinistra di </a:t>
            </a:r>
            <a:r>
              <a:rPr lang="it-IT" dirty="0" err="1" smtClean="0"/>
              <a:t>P</a:t>
            </a:r>
            <a:r>
              <a:rPr lang="it-IT" dirty="0" smtClean="0"/>
              <a:t> si sta muovendo, all’istante mostrato, quasi verticalmente verso l’alto e il punto </a:t>
            </a:r>
            <a:r>
              <a:rPr lang="it-IT" dirty="0" err="1" smtClean="0"/>
              <a:t>B</a:t>
            </a:r>
            <a:r>
              <a:rPr lang="it-IT" dirty="0" smtClean="0"/>
              <a:t> alla destra si sta muovendo quasi verticalmente verso il basso. Un istante dopo, il punto </a:t>
            </a:r>
            <a:r>
              <a:rPr lang="it-IT" dirty="0" err="1" smtClean="0"/>
              <a:t>B</a:t>
            </a:r>
            <a:r>
              <a:rPr lang="it-IT" dirty="0" smtClean="0"/>
              <a:t> toccherà il piano e sarà momentaneamente fermo</a:t>
            </a:r>
          </a:p>
        </p:txBody>
      </p:sp>
      <p:pic>
        <p:nvPicPr>
          <p:cNvPr id="4" name="Picture 3" descr="Ruot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205500">
            <a:off x="2453176" y="4710113"/>
            <a:ext cx="4114800" cy="217932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it-IT" dirty="0" smtClean="0"/>
              <a:t>Rotolamento senza strisciamento</a:t>
            </a:r>
            <a:endParaRPr lang="it-IT" dirty="0"/>
          </a:p>
        </p:txBody>
      </p:sp>
      <p:sp>
        <p:nvSpPr>
          <p:cNvPr id="3" name="Content Placeholder 2"/>
          <p:cNvSpPr>
            <a:spLocks noGrp="1"/>
          </p:cNvSpPr>
          <p:nvPr>
            <p:ph sz="quarter" idx="1"/>
          </p:nvPr>
        </p:nvSpPr>
        <p:spPr>
          <a:xfrm>
            <a:off x="914400" y="1447800"/>
            <a:ext cx="8001000" cy="4572000"/>
          </a:xfrm>
        </p:spPr>
        <p:txBody>
          <a:bodyPr/>
          <a:lstStyle/>
          <a:p>
            <a:r>
              <a:rPr lang="it-IT" dirty="0" smtClean="0"/>
              <a:t>Una ruota di raggio </a:t>
            </a:r>
            <a:r>
              <a:rPr lang="it-IT" dirty="0" err="1" smtClean="0"/>
              <a:t>r</a:t>
            </a:r>
            <a:r>
              <a:rPr lang="it-IT" dirty="0" smtClean="0"/>
              <a:t> rotola senza slittare. Durante un giro completo della ruota, il centro della ruota si muove di moto rettilineo e si sposta di 2</a:t>
            </a:r>
            <a:r>
              <a:rPr lang="it-IT" dirty="0" smtClean="0">
                <a:latin typeface="Symbol" charset="2"/>
                <a:cs typeface="Symbol" charset="2"/>
              </a:rPr>
              <a:t>p</a:t>
            </a:r>
            <a:r>
              <a:rPr lang="it-IT" dirty="0" smtClean="0">
                <a:cs typeface="Symbol" charset="2"/>
              </a:rPr>
              <a:t>r</a:t>
            </a:r>
            <a:endParaRPr lang="it-IT" dirty="0" smtClean="0"/>
          </a:p>
        </p:txBody>
      </p:sp>
      <p:pic>
        <p:nvPicPr>
          <p:cNvPr id="5" name="Picture 4" descr="Ruota 1.pdf"/>
          <p:cNvPicPr>
            <a:picLocks noChangeAspect="1"/>
          </p:cNvPicPr>
          <p:nvPr/>
        </p:nvPicPr>
        <mc:AlternateContent>
          <mc:Choice xmlns:ma="http://schemas.microsoft.com/office/mac/drawingml/2008/main" Requires="ma">
            <p:blipFill>
              <a:blip r:embed="rId2"/>
              <a:srcRect l="5833"/>
              <a:stretch>
                <a:fillRect/>
              </a:stretch>
            </p:blipFill>
          </mc:Choice>
          <mc:Fallback>
            <p:blipFill>
              <a:blip r:embed="rId3"/>
              <a:srcRect l="5833"/>
              <a:stretch>
                <a:fillRect/>
              </a:stretch>
            </p:blipFill>
          </mc:Fallback>
        </mc:AlternateContent>
        <p:spPr>
          <a:xfrm>
            <a:off x="381000" y="2917415"/>
            <a:ext cx="8610600" cy="363578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Oggi parleremo di </a:t>
            </a:r>
            <a:r>
              <a:rPr lang="en-US" dirty="0" smtClean="0"/>
              <a:t>….</a:t>
            </a:r>
            <a:endParaRPr lang="it-IT" dirty="0"/>
          </a:p>
        </p:txBody>
      </p:sp>
      <p:sp>
        <p:nvSpPr>
          <p:cNvPr id="3" name="Content Placeholder 2"/>
          <p:cNvSpPr>
            <a:spLocks noGrp="1"/>
          </p:cNvSpPr>
          <p:nvPr>
            <p:ph sz="quarter" idx="1"/>
          </p:nvPr>
        </p:nvSpPr>
        <p:spPr>
          <a:xfrm>
            <a:off x="914400" y="1676400"/>
            <a:ext cx="7772400" cy="4572000"/>
          </a:xfrm>
        </p:spPr>
        <p:txBody>
          <a:bodyPr/>
          <a:lstStyle/>
          <a:p>
            <a:r>
              <a:rPr lang="it-IT" dirty="0" smtClean="0"/>
              <a:t>ancora dell’attrito e del piano inclinato</a:t>
            </a:r>
          </a:p>
          <a:p>
            <a:r>
              <a:rPr lang="it-IT" dirty="0" smtClean="0"/>
              <a:t>del kolossal “Ben </a:t>
            </a:r>
            <a:r>
              <a:rPr lang="it-IT" dirty="0" err="1" smtClean="0"/>
              <a:t>Hur</a:t>
            </a:r>
            <a:r>
              <a:rPr lang="it-IT" dirty="0" smtClean="0"/>
              <a:t>”</a:t>
            </a:r>
          </a:p>
          <a:p>
            <a:r>
              <a:rPr lang="it-IT" dirty="0" smtClean="0"/>
              <a:t>dei neutrini e di LHC (per le visiti ai laboratori che faremo il 19 aprile)</a:t>
            </a:r>
          </a:p>
          <a:p>
            <a:r>
              <a:rPr lang="it-IT" dirty="0" smtClean="0"/>
              <a:t>dei sistemi di riferimento?  </a:t>
            </a:r>
          </a:p>
          <a:p>
            <a:pPr lvl="1"/>
            <a:r>
              <a:rPr lang="it-IT" dirty="0" smtClean="0"/>
              <a:t>no, non ho proprio voglia: la prossima volta !</a:t>
            </a:r>
          </a:p>
          <a:p>
            <a:r>
              <a:rPr lang="it-IT" dirty="0" smtClean="0"/>
              <a:t>come si puliscono le scarpe, l’elastico della fionda, </a:t>
            </a:r>
            <a:r>
              <a:rPr lang="it-IT" dirty="0" err="1" smtClean="0"/>
              <a:t>perch</a:t>
            </a:r>
            <a:r>
              <a:rPr lang="en-US" dirty="0" err="1" smtClean="0"/>
              <a:t>é</a:t>
            </a:r>
            <a:r>
              <a:rPr lang="it-IT" dirty="0" smtClean="0"/>
              <a:t> la carta bagnata si straccia facilmente</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it-IT" dirty="0" smtClean="0"/>
              <a:t>Rotolamento senza strisciamento</a:t>
            </a:r>
            <a:endParaRPr lang="it-IT" dirty="0"/>
          </a:p>
        </p:txBody>
      </p:sp>
      <p:sp>
        <p:nvSpPr>
          <p:cNvPr id="3" name="Content Placeholder 2"/>
          <p:cNvSpPr>
            <a:spLocks noGrp="1"/>
          </p:cNvSpPr>
          <p:nvPr>
            <p:ph sz="quarter" idx="1"/>
          </p:nvPr>
        </p:nvSpPr>
        <p:spPr>
          <a:xfrm>
            <a:off x="914400" y="1143000"/>
            <a:ext cx="8001000" cy="4572000"/>
          </a:xfrm>
        </p:spPr>
        <p:txBody>
          <a:bodyPr/>
          <a:lstStyle/>
          <a:p>
            <a:r>
              <a:rPr lang="it-IT" dirty="0" smtClean="0"/>
              <a:t>a) In un moto di pura rotazione le velocità del punto più in alto e di quello più in basso della ruota hanno la stessa direzione e lo stesso modulo, ma verso opposto.</a:t>
            </a:r>
          </a:p>
          <a:p>
            <a:r>
              <a:rPr lang="it-IT" dirty="0" err="1" smtClean="0"/>
              <a:t>b</a:t>
            </a:r>
            <a:r>
              <a:rPr lang="it-IT" dirty="0" smtClean="0"/>
              <a:t>) In un moto di pura traslazione ogni punto della ruota si muove con la stessa velocità in modulo direzione e verso.</a:t>
            </a:r>
          </a:p>
        </p:txBody>
      </p:sp>
      <p:pic>
        <p:nvPicPr>
          <p:cNvPr id="6" name="Picture 5" descr="Ruota 2.pdf"/>
          <p:cNvPicPr>
            <a:picLocks noChangeAspect="1"/>
          </p:cNvPicPr>
          <p:nvPr/>
        </p:nvPicPr>
        <mc:AlternateContent>
          <mc:Choice xmlns:ma="http://schemas.microsoft.com/office/mac/drawingml/2008/main" Requires="ma">
            <p:blipFill>
              <a:blip r:embed="rId2"/>
              <a:srcRect l="3333"/>
              <a:stretch>
                <a:fillRect/>
              </a:stretch>
            </p:blipFill>
          </mc:Choice>
          <mc:Fallback>
            <p:blipFill>
              <a:blip r:embed="rId3"/>
              <a:srcRect l="3333"/>
              <a:stretch>
                <a:fillRect/>
              </a:stretch>
            </p:blipFill>
          </mc:Fallback>
        </mc:AlternateContent>
        <p:spPr>
          <a:xfrm>
            <a:off x="228600" y="3394778"/>
            <a:ext cx="8839200" cy="338702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it-IT" dirty="0" smtClean="0"/>
              <a:t>Rotolamento senza strisciamento</a:t>
            </a:r>
            <a:endParaRPr lang="it-IT" dirty="0"/>
          </a:p>
        </p:txBody>
      </p:sp>
      <p:sp>
        <p:nvSpPr>
          <p:cNvPr id="3" name="Content Placeholder 2"/>
          <p:cNvSpPr>
            <a:spLocks noGrp="1"/>
          </p:cNvSpPr>
          <p:nvPr>
            <p:ph sz="quarter" idx="1"/>
          </p:nvPr>
        </p:nvSpPr>
        <p:spPr>
          <a:xfrm>
            <a:off x="914400" y="1143000"/>
            <a:ext cx="8001000" cy="4572000"/>
          </a:xfrm>
        </p:spPr>
        <p:txBody>
          <a:bodyPr/>
          <a:lstStyle/>
          <a:p>
            <a:r>
              <a:rPr lang="it-IT" dirty="0" smtClean="0"/>
              <a:t>In una ruota che rotola senza slittare il punto a contatto con il terreno è istantaneamente fermo. Il centro della ruota si muove in avanti con una velocità di modulo </a:t>
            </a:r>
            <a:r>
              <a:rPr lang="it-IT" dirty="0" err="1" smtClean="0"/>
              <a:t>v=r</a:t>
            </a:r>
            <a:r>
              <a:rPr lang="it-IT" dirty="0" err="1" smtClean="0">
                <a:latin typeface="Symbol" charset="2"/>
                <a:cs typeface="Symbol" charset="2"/>
              </a:rPr>
              <a:t>w</a:t>
            </a:r>
            <a:r>
              <a:rPr lang="it-IT" dirty="0" smtClean="0">
                <a:cs typeface="Symbol" charset="2"/>
              </a:rPr>
              <a:t>, mentre il punto più in alto della ruota si muove in avanti con velocità doppia, v=2</a:t>
            </a:r>
            <a:r>
              <a:rPr lang="it-IT" dirty="0" smtClean="0"/>
              <a:t>r</a:t>
            </a:r>
            <a:r>
              <a:rPr lang="it-IT" dirty="0" smtClean="0">
                <a:latin typeface="Symbol" charset="2"/>
                <a:cs typeface="Symbol" charset="2"/>
              </a:rPr>
              <a:t>w.</a:t>
            </a:r>
            <a:endParaRPr lang="it-IT" dirty="0" smtClean="0"/>
          </a:p>
        </p:txBody>
      </p:sp>
      <p:pic>
        <p:nvPicPr>
          <p:cNvPr id="5" name="Picture 4" descr="Ruota 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819400" y="2971800"/>
            <a:ext cx="5726243" cy="3657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it-IT" dirty="0" smtClean="0"/>
              <a:t>Rotolamento senza strisciamento</a:t>
            </a:r>
            <a:endParaRPr lang="it-IT" dirty="0"/>
          </a:p>
        </p:txBody>
      </p:sp>
      <p:sp>
        <p:nvSpPr>
          <p:cNvPr id="3" name="Content Placeholder 2"/>
          <p:cNvSpPr>
            <a:spLocks noGrp="1"/>
          </p:cNvSpPr>
          <p:nvPr>
            <p:ph sz="quarter" idx="1"/>
          </p:nvPr>
        </p:nvSpPr>
        <p:spPr>
          <a:xfrm>
            <a:off x="914400" y="1143000"/>
            <a:ext cx="8001000" cy="4572000"/>
          </a:xfrm>
        </p:spPr>
        <p:txBody>
          <a:bodyPr/>
          <a:lstStyle/>
          <a:p>
            <a:r>
              <a:rPr lang="it-IT" dirty="0" smtClean="0"/>
              <a:t>Questa immagine di una ruota che rotola dà una rappresentazione visiva del modulo della velocità delle sue varie parti. La parte più in basso della ruota è ferma in ogni istante, per cui l’immagine è nitida; la parte più in alto della ruota ha la velocità di </a:t>
            </a:r>
          </a:p>
          <a:p>
            <a:pPr>
              <a:buNone/>
            </a:pPr>
            <a:r>
              <a:rPr lang="it-IT" dirty="0" smtClean="0"/>
              <a:t>	modulo maggiore e </a:t>
            </a:r>
          </a:p>
          <a:p>
            <a:pPr>
              <a:buNone/>
            </a:pPr>
            <a:r>
              <a:rPr lang="it-IT" dirty="0" smtClean="0"/>
              <a:t>	l’immagine in questo </a:t>
            </a:r>
          </a:p>
          <a:p>
            <a:pPr>
              <a:buNone/>
            </a:pPr>
            <a:r>
              <a:rPr lang="it-IT" dirty="0" smtClean="0"/>
              <a:t>	caso è più sfocata.</a:t>
            </a:r>
          </a:p>
        </p:txBody>
      </p:sp>
      <p:pic>
        <p:nvPicPr>
          <p:cNvPr id="6" name="Picture 5" descr="Ruota 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489450" y="2971800"/>
            <a:ext cx="4578350" cy="369248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7800"/>
            <a:ext cx="8686800" cy="1143000"/>
          </a:xfrm>
        </p:spPr>
        <p:txBody>
          <a:bodyPr>
            <a:normAutofit/>
          </a:bodyPr>
          <a:lstStyle/>
          <a:p>
            <a:r>
              <a:rPr lang="it-IT" dirty="0" smtClean="0"/>
              <a:t>Siete pronti per guardare il film Ben </a:t>
            </a:r>
            <a:r>
              <a:rPr lang="it-IT" dirty="0" err="1" smtClean="0"/>
              <a:t>Hur</a:t>
            </a:r>
            <a:endParaRPr lang="it-IT" dirty="0"/>
          </a:p>
        </p:txBody>
      </p:sp>
      <p:sp>
        <p:nvSpPr>
          <p:cNvPr id="3" name="Content Placeholder 2"/>
          <p:cNvSpPr>
            <a:spLocks noGrp="1"/>
          </p:cNvSpPr>
          <p:nvPr>
            <p:ph sz="quarter" idx="1"/>
          </p:nvPr>
        </p:nvSpPr>
        <p:spPr>
          <a:xfrm>
            <a:off x="914400" y="3200400"/>
            <a:ext cx="7772400" cy="4572000"/>
          </a:xfrm>
        </p:spPr>
        <p:txBody>
          <a:bodyPr/>
          <a:lstStyle/>
          <a:p>
            <a:r>
              <a:rPr lang="it-IT" dirty="0" smtClean="0"/>
              <a:t>ma prima dobbiamo ancora rispondere alla domanda 9b</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it-IT" dirty="0" smtClean="0"/>
              <a:t>Verifica 9b</a:t>
            </a:r>
            <a:endParaRPr lang="it-IT" dirty="0"/>
          </a:p>
        </p:txBody>
      </p:sp>
      <p:sp>
        <p:nvSpPr>
          <p:cNvPr id="3" name="Content Placeholder 2"/>
          <p:cNvSpPr>
            <a:spLocks noGrp="1"/>
          </p:cNvSpPr>
          <p:nvPr>
            <p:ph sz="quarter" idx="1"/>
          </p:nvPr>
        </p:nvSpPr>
        <p:spPr>
          <a:xfrm>
            <a:off x="914400" y="1066800"/>
            <a:ext cx="8229600" cy="5638800"/>
          </a:xfrm>
        </p:spPr>
        <p:txBody>
          <a:bodyPr>
            <a:normAutofit/>
          </a:bodyPr>
          <a:lstStyle/>
          <a:p>
            <a:r>
              <a:rPr lang="it-IT" dirty="0" smtClean="0"/>
              <a:t>Piano </a:t>
            </a:r>
            <a:r>
              <a:rPr lang="it-IT" b="1" dirty="0" smtClean="0"/>
              <a:t>con  attrito</a:t>
            </a:r>
          </a:p>
          <a:p>
            <a:r>
              <a:rPr lang="it-IT" dirty="0" smtClean="0"/>
              <a:t>Domanda </a:t>
            </a:r>
            <a:r>
              <a:rPr lang="it-IT" dirty="0" err="1" smtClean="0"/>
              <a:t>9</a:t>
            </a:r>
            <a:r>
              <a:rPr lang="it-IT" dirty="0" smtClean="0"/>
              <a:t>: quale corpo arriva per primo in fondo allo scivolo?</a:t>
            </a:r>
          </a:p>
          <a:p>
            <a:r>
              <a:rPr lang="it-IT" dirty="0" smtClean="0"/>
              <a:t>Domanda 8b: e quale arriva per ultimo ?</a:t>
            </a:r>
          </a:p>
          <a:p>
            <a:pPr lvl="3"/>
            <a:endParaRPr lang="it-IT" dirty="0" smtClean="0"/>
          </a:p>
          <a:p>
            <a:pPr lvl="1">
              <a:buNone/>
            </a:pPr>
            <a:r>
              <a:rPr lang="it-IT" dirty="0" smtClean="0"/>
              <a:t>   il cubo è stato squalificato</a:t>
            </a:r>
          </a:p>
          <a:p>
            <a:pPr lvl="1">
              <a:buNone/>
            </a:pPr>
            <a:endParaRPr lang="it-IT" dirty="0" smtClean="0"/>
          </a:p>
          <a:p>
            <a:pPr lvl="1">
              <a:buNone/>
            </a:pPr>
            <a:r>
              <a:rPr lang="it-IT" dirty="0" smtClean="0"/>
              <a:t>	</a:t>
            </a:r>
            <a:r>
              <a:rPr lang="it-IT" dirty="0" err="1" smtClean="0"/>
              <a:t>B</a:t>
            </a:r>
            <a:r>
              <a:rPr lang="it-IT" dirty="0" smtClean="0"/>
              <a:t>) ruota</a:t>
            </a:r>
          </a:p>
          <a:p>
            <a:pPr lvl="1">
              <a:buNone/>
            </a:pPr>
            <a:endParaRPr lang="it-IT" dirty="0" smtClean="0"/>
          </a:p>
          <a:p>
            <a:pPr lvl="1">
              <a:buNone/>
            </a:pPr>
            <a:r>
              <a:rPr lang="it-IT" dirty="0" smtClean="0"/>
              <a:t>	</a:t>
            </a:r>
            <a:r>
              <a:rPr lang="it-IT" dirty="0" err="1" smtClean="0"/>
              <a:t>C</a:t>
            </a:r>
            <a:r>
              <a:rPr lang="it-IT" dirty="0" smtClean="0"/>
              <a:t>) cilindro</a:t>
            </a:r>
          </a:p>
          <a:p>
            <a:pPr lvl="1">
              <a:buNone/>
            </a:pPr>
            <a:endParaRPr lang="it-IT" dirty="0" smtClean="0"/>
          </a:p>
          <a:p>
            <a:pPr lvl="1">
              <a:buNone/>
            </a:pPr>
            <a:r>
              <a:rPr lang="it-IT" dirty="0" smtClean="0"/>
              <a:t>	</a:t>
            </a:r>
            <a:r>
              <a:rPr lang="it-IT" dirty="0" err="1" smtClean="0"/>
              <a:t>D</a:t>
            </a:r>
            <a:r>
              <a:rPr lang="it-IT" dirty="0" smtClean="0"/>
              <a:t>) sfera</a:t>
            </a:r>
          </a:p>
          <a:p>
            <a:pPr lvl="1">
              <a:buNone/>
            </a:pPr>
            <a:endParaRPr lang="it-IT" dirty="0" smtClean="0"/>
          </a:p>
          <a:p>
            <a:pPr lvl="1">
              <a:buNone/>
            </a:pPr>
            <a:r>
              <a:rPr lang="it-IT" dirty="0" smtClean="0"/>
              <a:t>	E) tutti insieme</a:t>
            </a:r>
          </a:p>
          <a:p>
            <a:pPr lvl="1">
              <a:buNone/>
            </a:pPr>
            <a:endParaRPr lang="it-IT" dirty="0" smtClean="0"/>
          </a:p>
          <a:p>
            <a:pPr lvl="1">
              <a:buNone/>
            </a:pPr>
            <a:endParaRPr lang="it-IT" dirty="0" smtClean="0"/>
          </a:p>
          <a:p>
            <a:pPr lvl="1">
              <a:buNone/>
            </a:pPr>
            <a:endParaRPr lang="it-IT" dirty="0" smtClean="0"/>
          </a:p>
        </p:txBody>
      </p:sp>
      <p:cxnSp>
        <p:nvCxnSpPr>
          <p:cNvPr id="4" name="Straight Connector 3"/>
          <p:cNvCxnSpPr/>
          <p:nvPr/>
        </p:nvCxnSpPr>
        <p:spPr>
          <a:xfrm>
            <a:off x="5096862" y="5282396"/>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782662" y="5283984"/>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ctangle 5"/>
          <p:cNvSpPr/>
          <p:nvPr/>
        </p:nvSpPr>
        <p:spPr>
          <a:xfrm>
            <a:off x="7992462" y="5282396"/>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Straight Connector 7"/>
          <p:cNvCxnSpPr/>
          <p:nvPr/>
        </p:nvCxnSpPr>
        <p:spPr>
          <a:xfrm rot="776424">
            <a:off x="5139315" y="4832995"/>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188485" y="4448661"/>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0" name="Straight Connector 9"/>
          <p:cNvCxnSpPr/>
          <p:nvPr/>
        </p:nvCxnSpPr>
        <p:spPr>
          <a:xfrm rot="776424">
            <a:off x="5198193" y="4719479"/>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976424" flipV="1">
            <a:off x="4804618" y="3731350"/>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806623" y="4587537"/>
            <a:ext cx="337377" cy="492443"/>
          </a:xfrm>
          <a:prstGeom prst="rect">
            <a:avLst/>
          </a:prstGeom>
          <a:noFill/>
        </p:spPr>
        <p:txBody>
          <a:bodyPr wrap="none" rtlCol="0">
            <a:spAutoFit/>
          </a:bodyPr>
          <a:lstStyle/>
          <a:p>
            <a:r>
              <a:rPr lang="it-IT" sz="2600" dirty="0" err="1" smtClean="0"/>
              <a:t>x</a:t>
            </a:r>
            <a:endParaRPr lang="it-IT" sz="2600" dirty="0"/>
          </a:p>
        </p:txBody>
      </p:sp>
      <p:sp>
        <p:nvSpPr>
          <p:cNvPr id="13" name="TextBox 12"/>
          <p:cNvSpPr txBox="1"/>
          <p:nvPr/>
        </p:nvSpPr>
        <p:spPr>
          <a:xfrm>
            <a:off x="5706462" y="3160644"/>
            <a:ext cx="325630" cy="830997"/>
          </a:xfrm>
          <a:prstGeom prst="rect">
            <a:avLst/>
          </a:prstGeom>
          <a:noFill/>
        </p:spPr>
        <p:txBody>
          <a:bodyPr wrap="none" rtlCol="0">
            <a:spAutoFit/>
          </a:bodyPr>
          <a:lstStyle/>
          <a:p>
            <a:endParaRPr lang="it-IT" sz="2400" dirty="0" smtClean="0"/>
          </a:p>
          <a:p>
            <a:r>
              <a:rPr lang="it-IT" sz="2400" dirty="0" smtClean="0"/>
              <a:t>1</a:t>
            </a:r>
            <a:endParaRPr lang="it-IT" sz="2400" dirty="0"/>
          </a:p>
        </p:txBody>
      </p:sp>
      <p:sp>
        <p:nvSpPr>
          <p:cNvPr id="14" name="Cube 13"/>
          <p:cNvSpPr/>
          <p:nvPr/>
        </p:nvSpPr>
        <p:spPr>
          <a:xfrm>
            <a:off x="553720" y="2819400"/>
            <a:ext cx="670560" cy="609600"/>
          </a:xfrm>
          <a:prstGeom prst="cube">
            <a:avLst/>
          </a:prstGeom>
          <a:ln/>
        </p:spPr>
        <p:style>
          <a:lnRef idx="1">
            <a:schemeClr val="accent1"/>
          </a:lnRef>
          <a:fillRef idx="3">
            <a:schemeClr val="accent1"/>
          </a:fillRef>
          <a:effectRef idx="2">
            <a:schemeClr val="accent1"/>
          </a:effectRef>
          <a:fontRef idx="minor">
            <a:schemeClr val="lt1"/>
          </a:fontRef>
        </p:style>
      </p:sp>
      <p:sp>
        <p:nvSpPr>
          <p:cNvPr id="17" name="Donut 16"/>
          <p:cNvSpPr/>
          <p:nvPr/>
        </p:nvSpPr>
        <p:spPr>
          <a:xfrm>
            <a:off x="533400" y="3505200"/>
            <a:ext cx="690880" cy="758179"/>
          </a:xfrm>
          <a:prstGeom prst="donut">
            <a:avLst>
              <a:gd name="adj" fmla="val 136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8" name="Can 17"/>
          <p:cNvSpPr/>
          <p:nvPr/>
        </p:nvSpPr>
        <p:spPr>
          <a:xfrm rot="12347138" flipH="1">
            <a:off x="600786" y="4513949"/>
            <a:ext cx="522119" cy="59872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Oval 19"/>
          <p:cNvSpPr/>
          <p:nvPr/>
        </p:nvSpPr>
        <p:spPr>
          <a:xfrm>
            <a:off x="604520" y="5334000"/>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p:cNvSpPr/>
          <p:nvPr/>
        </p:nvSpPr>
        <p:spPr>
          <a:xfrm>
            <a:off x="5024120" y="3863192"/>
            <a:ext cx="614680" cy="556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Rotolamento (senza </a:t>
            </a:r>
            <a:r>
              <a:rPr lang="it-IT" dirty="0" err="1" smtClean="0"/>
              <a:t>strisiciamento</a:t>
            </a:r>
            <a:r>
              <a:rPr lang="it-IT" dirty="0" smtClean="0"/>
              <a:t>) sul piano inclinato</a:t>
            </a:r>
            <a:endParaRPr lang="it-IT" dirty="0"/>
          </a:p>
        </p:txBody>
      </p:sp>
      <p:graphicFrame>
        <p:nvGraphicFramePr>
          <p:cNvPr id="4" name="Content Placeholder 3"/>
          <p:cNvGraphicFramePr>
            <a:graphicFrameLocks noChangeAspect="1"/>
          </p:cNvGraphicFramePr>
          <p:nvPr>
            <p:ph sz="quarter" idx="1"/>
          </p:nvPr>
        </p:nvGraphicFramePr>
        <p:xfrm>
          <a:off x="1708150" y="1652588"/>
          <a:ext cx="5880100" cy="1624012"/>
        </p:xfrm>
        <a:graphic>
          <a:graphicData uri="http://schemas.openxmlformats.org/presentationml/2006/ole">
            <p:oleObj spid="_x0000_s140290" name="Equation" r:id="rId3" imgW="1333500" imgH="368300" progId="Equation.3">
              <p:embed/>
            </p:oleObj>
          </a:graphicData>
        </a:graphic>
      </p:graphicFrame>
      <p:pic>
        <p:nvPicPr>
          <p:cNvPr id="5" name="Picture 4" descr="PianoInclinato.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93306" y="3590871"/>
            <a:ext cx="4050094" cy="2047929"/>
          </a:xfrm>
          <a:prstGeom prst="rect">
            <a:avLst/>
          </a:prstGeom>
        </p:spPr>
      </p:pic>
      <p:graphicFrame>
        <p:nvGraphicFramePr>
          <p:cNvPr id="7" name="Object 6"/>
          <p:cNvGraphicFramePr>
            <a:graphicFrameLocks noChangeAspect="1"/>
          </p:cNvGraphicFramePr>
          <p:nvPr/>
        </p:nvGraphicFramePr>
        <p:xfrm>
          <a:off x="5791200" y="3590871"/>
          <a:ext cx="2341428" cy="1971729"/>
        </p:xfrm>
        <a:graphic>
          <a:graphicData uri="http://schemas.openxmlformats.org/presentationml/2006/ole">
            <p:oleObj spid="_x0000_s140292" name="Equation" r:id="rId6" imgW="1206500" imgH="1016000" progId="Equation.3">
              <p:embed/>
            </p:oleObj>
          </a:graphicData>
        </a:graphic>
      </p:graphicFrame>
      <p:sp>
        <p:nvSpPr>
          <p:cNvPr id="8" name="TextBox 7"/>
          <p:cNvSpPr txBox="1"/>
          <p:nvPr/>
        </p:nvSpPr>
        <p:spPr>
          <a:xfrm>
            <a:off x="914400" y="5968424"/>
            <a:ext cx="2999339" cy="584776"/>
          </a:xfrm>
          <a:prstGeom prst="rect">
            <a:avLst/>
          </a:prstGeom>
          <a:noFill/>
        </p:spPr>
        <p:txBody>
          <a:bodyPr wrap="none" rtlCol="0">
            <a:spAutoFit/>
          </a:bodyPr>
          <a:lstStyle/>
          <a:p>
            <a:r>
              <a:rPr lang="it-IT" sz="3200" dirty="0" smtClean="0"/>
              <a:t>Ed il raggio conta ?</a:t>
            </a:r>
            <a:endParaRPr lang="it-IT" sz="3200" dirty="0"/>
          </a:p>
        </p:txBody>
      </p:sp>
      <p:graphicFrame>
        <p:nvGraphicFramePr>
          <p:cNvPr id="9" name="Object 8"/>
          <p:cNvGraphicFramePr>
            <a:graphicFrameLocks noChangeAspect="1"/>
          </p:cNvGraphicFramePr>
          <p:nvPr/>
        </p:nvGraphicFramePr>
        <p:xfrm>
          <a:off x="4229100" y="5926364"/>
          <a:ext cx="952500" cy="703036"/>
        </p:xfrm>
        <a:graphic>
          <a:graphicData uri="http://schemas.openxmlformats.org/presentationml/2006/ole">
            <p:oleObj spid="_x0000_s140293" name="Equation" r:id="rId7" imgW="533400" imgH="393700" progId="Equation.3">
              <p:embed/>
            </p:oleObj>
          </a:graphicData>
        </a:graphic>
      </p:graphicFrame>
      <p:sp>
        <p:nvSpPr>
          <p:cNvPr id="10" name="TextBox 9"/>
          <p:cNvSpPr txBox="1"/>
          <p:nvPr/>
        </p:nvSpPr>
        <p:spPr>
          <a:xfrm>
            <a:off x="6248400" y="6019800"/>
            <a:ext cx="1722647"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it-IT" sz="2800" dirty="0" smtClean="0">
                <a:solidFill>
                  <a:schemeClr val="tx1"/>
                </a:solidFill>
              </a:rPr>
              <a:t>Non conta !</a:t>
            </a:r>
            <a:endParaRPr lang="it-IT"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corsa delle bighe</a:t>
            </a:r>
            <a:endParaRPr lang="it-IT" dirty="0"/>
          </a:p>
        </p:txBody>
      </p:sp>
      <p:sp>
        <p:nvSpPr>
          <p:cNvPr id="3" name="Content Placeholder 2"/>
          <p:cNvSpPr>
            <a:spLocks noGrp="1"/>
          </p:cNvSpPr>
          <p:nvPr>
            <p:ph sz="quarter" idx="1"/>
          </p:nvPr>
        </p:nvSpPr>
        <p:spPr>
          <a:xfrm>
            <a:off x="914400" y="1524000"/>
            <a:ext cx="7772400" cy="4572000"/>
          </a:xfrm>
        </p:spPr>
        <p:txBody>
          <a:bodyPr>
            <a:normAutofit lnSpcReduction="10000"/>
          </a:bodyPr>
          <a:lstStyle/>
          <a:p>
            <a:pPr algn="r"/>
            <a:r>
              <a:rPr lang="it-IT" dirty="0" smtClean="0"/>
              <a:t>Avete visto il celebre film </a:t>
            </a:r>
            <a:r>
              <a:rPr lang="it-IT" i="1" dirty="0" smtClean="0"/>
              <a:t>Ben </a:t>
            </a:r>
            <a:r>
              <a:rPr lang="it-IT" i="1" dirty="0" err="1" smtClean="0"/>
              <a:t>Hur</a:t>
            </a:r>
            <a:r>
              <a:rPr lang="it-IT" dirty="0" smtClean="0"/>
              <a:t>? Ricordate la spettacolare scena della corsa delle bighe? Ricorderete anche che quando le bighe avevano acquistato una certa velocità le ruote sembravano girare lentamente in direzione inversa. La stessa cosa si verifica in scene cinematografiche con ventilatori posti in rapida rotazione. </a:t>
            </a:r>
          </a:p>
          <a:p>
            <a:pPr algn="r"/>
            <a:endParaRPr lang="it-IT" dirty="0" smtClean="0"/>
          </a:p>
          <a:p>
            <a:pPr algn="r">
              <a:buNone/>
            </a:pPr>
            <a:r>
              <a:rPr lang="it-IT" dirty="0" smtClean="0"/>
              <a:t>	</a:t>
            </a:r>
            <a:r>
              <a:rPr lang="it-IT" b="1" i="1" dirty="0" smtClean="0"/>
              <a:t>Sapete </a:t>
            </a:r>
            <a:r>
              <a:rPr lang="it-IT" b="1" i="1" dirty="0" err="1" smtClean="0"/>
              <a:t>perch</a:t>
            </a:r>
            <a:r>
              <a:rPr lang="en-US" b="1" i="1" dirty="0" err="1" smtClean="0"/>
              <a:t>é</a:t>
            </a:r>
            <a:r>
              <a:rPr lang="it-IT" b="1" i="1" dirty="0" smtClean="0"/>
              <a:t>?</a:t>
            </a:r>
          </a:p>
          <a:p>
            <a:pPr algn="r">
              <a:buNone/>
            </a:pPr>
            <a:endParaRPr lang="it-IT" b="1" i="1" dirty="0" smtClean="0"/>
          </a:p>
          <a:p>
            <a:pPr algn="r">
              <a:buNone/>
            </a:pPr>
            <a:r>
              <a:rPr lang="it-IT" b="1" i="1" dirty="0" smtClean="0"/>
              <a:t>Sapreste stimare la velocità </a:t>
            </a:r>
          </a:p>
          <a:p>
            <a:pPr algn="r">
              <a:buNone/>
            </a:pPr>
            <a:r>
              <a:rPr lang="it-IT" b="1" i="1" dirty="0" smtClean="0"/>
              <a:t>della biga ? </a:t>
            </a:r>
            <a:endParaRPr lang="it-IT" b="1" i="1" dirty="0"/>
          </a:p>
        </p:txBody>
      </p:sp>
      <p:pic>
        <p:nvPicPr>
          <p:cNvPr id="4" name="Picture 3" descr="bigh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25600" y="3733800"/>
            <a:ext cx="3327400" cy="286049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a:p>
        </p:txBody>
      </p:sp>
      <p:sp>
        <p:nvSpPr>
          <p:cNvPr id="3" name="Content Placeholder 2"/>
          <p:cNvSpPr>
            <a:spLocks noGrp="1"/>
          </p:cNvSpPr>
          <p:nvPr>
            <p:ph sz="quarter" idx="1"/>
          </p:nvPr>
        </p:nvSpPr>
        <p:spPr/>
        <p:txBody>
          <a:bodyPr/>
          <a:lstStyle/>
          <a:p>
            <a:endParaRPr lang="it-IT"/>
          </a:p>
        </p:txBody>
      </p:sp>
      <p:pic>
        <p:nvPicPr>
          <p:cNvPr id="4" name="Picture 3"/>
          <p:cNvPicPr>
            <a:picLocks noChangeAspect="1"/>
          </p:cNvPicPr>
          <p:nvPr/>
        </p:nvPicPr>
        <p:blipFill>
          <a:blip r:embed="rId2"/>
          <a:stretch>
            <a:fillRect/>
          </a:stretch>
        </p:blipFill>
        <p:spPr>
          <a:xfrm>
            <a:off x="1905000" y="304800"/>
            <a:ext cx="4572000" cy="631371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corsa delle bighe</a:t>
            </a:r>
            <a:endParaRPr lang="it-IT" dirty="0"/>
          </a:p>
        </p:txBody>
      </p:sp>
      <p:sp>
        <p:nvSpPr>
          <p:cNvPr id="3" name="Content Placeholder 2"/>
          <p:cNvSpPr>
            <a:spLocks noGrp="1"/>
          </p:cNvSpPr>
          <p:nvPr>
            <p:ph sz="quarter" idx="1"/>
          </p:nvPr>
        </p:nvSpPr>
        <p:spPr>
          <a:xfrm>
            <a:off x="914400" y="1524000"/>
            <a:ext cx="7772400" cy="4572000"/>
          </a:xfrm>
        </p:spPr>
        <p:txBody>
          <a:bodyPr>
            <a:normAutofit/>
          </a:bodyPr>
          <a:lstStyle/>
          <a:p>
            <a:pPr algn="just"/>
            <a:r>
              <a:rPr lang="it-IT" dirty="0" smtClean="0"/>
              <a:t>Nella proiezione di un film sono mostrati in rapida successione 24 fotogrammi al secondo. Man mano che la biga acquista velocità si giunge ad un momento in cui la ruota filmata sembra ferma. Tale stadio è noto come </a:t>
            </a:r>
            <a:r>
              <a:rPr lang="it-IT" i="1" dirty="0" smtClean="0"/>
              <a:t>condizione stroboscopica</a:t>
            </a:r>
            <a:r>
              <a:rPr lang="it-IT" dirty="0" smtClean="0"/>
              <a:t> e si realizza ogni volta che la velocità della ruota è tale che la posizione dei raggi è esattamente la stessa in due fotogrammi successivi (questo si verifica quando nel tempo intercorrente fra un fotogramma ed il successivo la ruota ha compiuto un giro completo su se stessa). </a:t>
            </a:r>
            <a:endParaRPr lang="it-I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corsa delle bighe</a:t>
            </a:r>
            <a:endParaRPr lang="it-IT" dirty="0"/>
          </a:p>
        </p:txBody>
      </p:sp>
      <p:sp>
        <p:nvSpPr>
          <p:cNvPr id="3" name="Content Placeholder 2"/>
          <p:cNvSpPr>
            <a:spLocks noGrp="1"/>
          </p:cNvSpPr>
          <p:nvPr>
            <p:ph sz="quarter" idx="1"/>
          </p:nvPr>
        </p:nvSpPr>
        <p:spPr>
          <a:xfrm>
            <a:off x="914400" y="1524000"/>
            <a:ext cx="7772400" cy="4572000"/>
          </a:xfrm>
        </p:spPr>
        <p:txBody>
          <a:bodyPr>
            <a:normAutofit/>
          </a:bodyPr>
          <a:lstStyle/>
          <a:p>
            <a:pPr algn="just"/>
            <a:r>
              <a:rPr lang="it-IT" dirty="0" smtClean="0"/>
              <a:t>Tuttavia ad una velocità di rotazione appena inferiore a quella necessaria a realizzare la condizione  stroboscopica i raggi della ruota restano un </a:t>
            </a:r>
            <a:r>
              <a:rPr lang="it-IT" dirty="0" err="1" smtClean="0"/>
              <a:t>p</a:t>
            </a:r>
            <a:r>
              <a:rPr lang="en-US" dirty="0" err="1" smtClean="0"/>
              <a:t>o</a:t>
            </a:r>
            <a:r>
              <a:rPr lang="en-US" dirty="0" smtClean="0"/>
              <a:t>’</a:t>
            </a:r>
            <a:r>
              <a:rPr lang="it-IT" dirty="0" smtClean="0"/>
              <a:t> indietro fra un un fotogramma a l’altro e accumulano ritardi crescenti nei successivi fotogrammi, sicché la ruota sembra girare in direzione inversa nel film. Se la velocità di rotazione aumenta, si raggiunge la condizione stroboscopica e la ruota appare ferma; comincia poi a muoversi lentamente in avanti quando la velocità aumenta ulteriormente. </a:t>
            </a:r>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pulizia delle scarpe</a:t>
            </a:r>
            <a:endParaRPr lang="it-IT" dirty="0"/>
          </a:p>
        </p:txBody>
      </p:sp>
      <p:sp>
        <p:nvSpPr>
          <p:cNvPr id="3" name="Content Placeholder 2"/>
          <p:cNvSpPr>
            <a:spLocks noGrp="1"/>
          </p:cNvSpPr>
          <p:nvPr>
            <p:ph sz="quarter" idx="1"/>
          </p:nvPr>
        </p:nvSpPr>
        <p:spPr/>
        <p:txBody>
          <a:bodyPr/>
          <a:lstStyle/>
          <a:p>
            <a:pPr algn="r"/>
            <a:r>
              <a:rPr lang="it-IT" dirty="0" smtClean="0"/>
              <a:t>L’altro giorno mio figlio si stava spazzolando la scarpe. </a:t>
            </a:r>
            <a:r>
              <a:rPr lang="it-IT" dirty="0" err="1" smtClean="0"/>
              <a:t>N</a:t>
            </a:r>
            <a:r>
              <a:rPr lang="en-US" dirty="0" err="1" smtClean="0"/>
              <a:t>é</a:t>
            </a:r>
            <a:r>
              <a:rPr lang="it-IT" dirty="0" smtClean="0"/>
              <a:t> il viscoso lucido da scarpe né la spazzola avevano qualcosa che egli potesse collegare alla lucentezza delle scarpe che avrebbe alla fine ottenuto. Per lui era un vero mistero come potesse ottenere tale lucentezza.</a:t>
            </a:r>
          </a:p>
          <a:p>
            <a:pPr algn="r"/>
            <a:endParaRPr lang="it-IT" dirty="0" smtClean="0"/>
          </a:p>
          <a:p>
            <a:pPr algn="r">
              <a:buNone/>
            </a:pPr>
            <a:r>
              <a:rPr lang="it-IT" b="1" i="1" dirty="0" smtClean="0"/>
              <a:t>Potete aiutarlo?</a:t>
            </a:r>
          </a:p>
        </p:txBody>
      </p:sp>
      <p:pic>
        <p:nvPicPr>
          <p:cNvPr id="4" name="Picture 3" descr="LucidoScarp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69612" y="3505200"/>
            <a:ext cx="2516588" cy="269467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A che velocità corre la biga ?</a:t>
            </a:r>
            <a:endParaRPr lang="it-IT" dirty="0"/>
          </a:p>
        </p:txBody>
      </p:sp>
      <p:sp>
        <p:nvSpPr>
          <p:cNvPr id="3" name="Content Placeholder 2"/>
          <p:cNvSpPr>
            <a:spLocks noGrp="1"/>
          </p:cNvSpPr>
          <p:nvPr>
            <p:ph sz="quarter" idx="1"/>
          </p:nvPr>
        </p:nvSpPr>
        <p:spPr/>
        <p:txBody>
          <a:bodyPr/>
          <a:lstStyle/>
          <a:p>
            <a:r>
              <a:rPr lang="it-IT" dirty="0" smtClean="0"/>
              <a:t>Esercizio per casa</a:t>
            </a:r>
            <a:endParaRPr lang="it-IT"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L’elastico che si scalda</a:t>
            </a:r>
            <a:endParaRPr lang="it-IT" dirty="0"/>
          </a:p>
        </p:txBody>
      </p:sp>
      <p:pic>
        <p:nvPicPr>
          <p:cNvPr id="4" name="Picture 3" descr="Fiond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8750" y="3435350"/>
            <a:ext cx="3270250" cy="3270250"/>
          </a:xfrm>
          <a:prstGeom prst="rect">
            <a:avLst/>
          </a:prstGeom>
        </p:spPr>
      </p:pic>
      <p:sp>
        <p:nvSpPr>
          <p:cNvPr id="3" name="Content Placeholder 2"/>
          <p:cNvSpPr>
            <a:spLocks noGrp="1"/>
          </p:cNvSpPr>
          <p:nvPr>
            <p:ph sz="quarter" idx="1"/>
          </p:nvPr>
        </p:nvSpPr>
        <p:spPr/>
        <p:txBody>
          <a:bodyPr/>
          <a:lstStyle/>
          <a:p>
            <a:pPr algn="r"/>
            <a:r>
              <a:rPr lang="it-IT" dirty="0" smtClean="0"/>
              <a:t>Prendete un pezzo d’elastico di un certo spessore, allungatelo rapidamente ed </a:t>
            </a:r>
            <a:r>
              <a:rPr lang="it-IT" dirty="0" err="1" smtClean="0"/>
              <a:t>appoggiatelo</a:t>
            </a:r>
            <a:r>
              <a:rPr lang="it-IT" dirty="0" smtClean="0"/>
              <a:t> sulla vostra fronte: lo sentirete subito caldo! Questo fenomeno è tuttavia contrario alle nostre aspettative, </a:t>
            </a:r>
            <a:r>
              <a:rPr lang="it-IT" dirty="0" err="1" smtClean="0"/>
              <a:t>poich</a:t>
            </a:r>
            <a:r>
              <a:rPr lang="en-US" dirty="0" err="1" smtClean="0"/>
              <a:t>é</a:t>
            </a:r>
            <a:r>
              <a:rPr lang="it-IT" dirty="0" smtClean="0"/>
              <a:t> la rapida espansione di un gas di solito lo raffredda.</a:t>
            </a:r>
          </a:p>
          <a:p>
            <a:pPr algn="r"/>
            <a:endParaRPr lang="it-IT" dirty="0" smtClean="0"/>
          </a:p>
          <a:p>
            <a:pPr marL="514350" indent="-514350" algn="r">
              <a:buNone/>
            </a:pPr>
            <a:r>
              <a:rPr lang="it-IT" b="1" i="1" dirty="0" err="1" smtClean="0"/>
              <a:t>Perch</a:t>
            </a:r>
            <a:r>
              <a:rPr lang="en-US" b="1" i="1" dirty="0" err="1" smtClean="0"/>
              <a:t>é</a:t>
            </a:r>
            <a:r>
              <a:rPr lang="it-IT" b="1" i="1" dirty="0" smtClean="0"/>
              <a:t> l’elastico si comporta in modo opposto?</a:t>
            </a:r>
            <a:endParaRPr lang="it-IT" b="1" i="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L’elastico che si scalda</a:t>
            </a:r>
            <a:endParaRPr lang="it-IT" dirty="0"/>
          </a:p>
        </p:txBody>
      </p:sp>
      <p:sp>
        <p:nvSpPr>
          <p:cNvPr id="3" name="Content Placeholder 2"/>
          <p:cNvSpPr>
            <a:spLocks noGrp="1"/>
          </p:cNvSpPr>
          <p:nvPr>
            <p:ph sz="quarter" idx="1"/>
          </p:nvPr>
        </p:nvSpPr>
        <p:spPr/>
        <p:txBody>
          <a:bodyPr/>
          <a:lstStyle/>
          <a:p>
            <a:pPr algn="just"/>
            <a:r>
              <a:rPr lang="it-IT" dirty="0" smtClean="0"/>
              <a:t>Si deve notare che l’allungamento rapido di un elastico è un processo adiabatico in cui, cioè, non può avvenire alcuno scambio di calore con l’ambiente circostante a causa della rapidità della deformazione. Pertanto l’azione da noi eseguita per produrre l’allungamento va integralmente ad aumentare l’</a:t>
            </a:r>
            <a:r>
              <a:rPr lang="it-IT" i="1" dirty="0" smtClean="0"/>
              <a:t>energia interna </a:t>
            </a:r>
            <a:r>
              <a:rPr lang="it-IT" dirty="0" smtClean="0"/>
              <a:t>determinando così il riscaldamento dell’elastico. Invece quando un gas si espande rapidamente, il gas stesso si oppone alle forze molecolari attrattive prendendo l’</a:t>
            </a:r>
            <a:r>
              <a:rPr lang="it-IT" i="1" dirty="0" smtClean="0"/>
              <a:t>energia</a:t>
            </a:r>
            <a:r>
              <a:rPr lang="it-IT" dirty="0" smtClean="0"/>
              <a:t> necessaria dalla sua riserva interna; di conseguenza il gas si raffredda</a:t>
            </a:r>
            <a:endParaRPr lang="it-IT" i="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p:txBody>
          <a:bodyPr/>
          <a:lstStyle/>
          <a:p>
            <a:r>
              <a:rPr lang="it-IT"/>
              <a:t>Sistema di punti materiali</a:t>
            </a:r>
          </a:p>
        </p:txBody>
      </p:sp>
      <p:sp>
        <p:nvSpPr>
          <p:cNvPr id="4101" name="Text Box 5"/>
          <p:cNvSpPr txBox="1">
            <a:spLocks noChangeArrowheads="1"/>
          </p:cNvSpPr>
          <p:nvPr/>
        </p:nvSpPr>
        <p:spPr bwMode="auto">
          <a:xfrm>
            <a:off x="592138" y="2368550"/>
            <a:ext cx="184150" cy="457200"/>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4103" name="Line 7"/>
          <p:cNvSpPr>
            <a:spLocks noChangeShapeType="1"/>
          </p:cNvSpPr>
          <p:nvPr/>
        </p:nvSpPr>
        <p:spPr bwMode="auto">
          <a:xfrm flipV="1">
            <a:off x="4643438" y="2492375"/>
            <a:ext cx="0" cy="3097213"/>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4104" name="Line 8"/>
          <p:cNvSpPr>
            <a:spLocks noChangeShapeType="1"/>
          </p:cNvSpPr>
          <p:nvPr/>
        </p:nvSpPr>
        <p:spPr bwMode="auto">
          <a:xfrm>
            <a:off x="4643438" y="5589588"/>
            <a:ext cx="3024187" cy="0"/>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4105" name="Text Box 9"/>
          <p:cNvSpPr txBox="1">
            <a:spLocks noChangeArrowheads="1"/>
          </p:cNvSpPr>
          <p:nvPr/>
        </p:nvSpPr>
        <p:spPr bwMode="auto">
          <a:xfrm>
            <a:off x="7864475" y="5394325"/>
            <a:ext cx="336550" cy="457200"/>
          </a:xfrm>
          <a:prstGeom prst="rect">
            <a:avLst/>
          </a:prstGeom>
          <a:noFill/>
          <a:ln w="9525">
            <a:noFill/>
            <a:miter lim="800000"/>
            <a:headEnd/>
            <a:tailEnd/>
          </a:ln>
          <a:effectLst/>
        </p:spPr>
        <p:txBody>
          <a:bodyPr wrap="none">
            <a:prstTxWarp prst="textNoShape">
              <a:avLst/>
            </a:prstTxWarp>
            <a:spAutoFit/>
          </a:bodyPr>
          <a:lstStyle/>
          <a:p>
            <a:r>
              <a:rPr lang="it-IT"/>
              <a:t>x</a:t>
            </a:r>
          </a:p>
        </p:txBody>
      </p:sp>
      <p:sp>
        <p:nvSpPr>
          <p:cNvPr id="4106" name="Text Box 10"/>
          <p:cNvSpPr txBox="1">
            <a:spLocks noChangeArrowheads="1"/>
          </p:cNvSpPr>
          <p:nvPr/>
        </p:nvSpPr>
        <p:spPr bwMode="auto">
          <a:xfrm>
            <a:off x="4067175" y="2276475"/>
            <a:ext cx="336550" cy="457200"/>
          </a:xfrm>
          <a:prstGeom prst="rect">
            <a:avLst/>
          </a:prstGeom>
          <a:noFill/>
          <a:ln w="9525">
            <a:noFill/>
            <a:miter lim="800000"/>
            <a:headEnd/>
            <a:tailEnd/>
          </a:ln>
          <a:effectLst/>
        </p:spPr>
        <p:txBody>
          <a:bodyPr wrap="none">
            <a:prstTxWarp prst="textNoShape">
              <a:avLst/>
            </a:prstTxWarp>
            <a:spAutoFit/>
          </a:bodyPr>
          <a:lstStyle/>
          <a:p>
            <a:r>
              <a:rPr lang="it-IT"/>
              <a:t>y</a:t>
            </a:r>
          </a:p>
        </p:txBody>
      </p:sp>
      <p:sp>
        <p:nvSpPr>
          <p:cNvPr id="4107" name="Line 11"/>
          <p:cNvSpPr>
            <a:spLocks noChangeShapeType="1"/>
          </p:cNvSpPr>
          <p:nvPr/>
        </p:nvSpPr>
        <p:spPr bwMode="auto">
          <a:xfrm flipH="1">
            <a:off x="3419475" y="5589588"/>
            <a:ext cx="1223963" cy="863600"/>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4108" name="Text Box 12"/>
          <p:cNvSpPr txBox="1">
            <a:spLocks noChangeArrowheads="1"/>
          </p:cNvSpPr>
          <p:nvPr/>
        </p:nvSpPr>
        <p:spPr bwMode="auto">
          <a:xfrm>
            <a:off x="3203575" y="5924550"/>
            <a:ext cx="319088" cy="457200"/>
          </a:xfrm>
          <a:prstGeom prst="rect">
            <a:avLst/>
          </a:prstGeom>
          <a:noFill/>
          <a:ln w="9525">
            <a:noFill/>
            <a:miter lim="800000"/>
            <a:headEnd/>
            <a:tailEnd/>
          </a:ln>
          <a:effectLst/>
        </p:spPr>
        <p:txBody>
          <a:bodyPr wrap="none">
            <a:prstTxWarp prst="textNoShape">
              <a:avLst/>
            </a:prstTxWarp>
            <a:spAutoFit/>
          </a:bodyPr>
          <a:lstStyle/>
          <a:p>
            <a:r>
              <a:rPr lang="it-IT"/>
              <a:t>z</a:t>
            </a:r>
          </a:p>
        </p:txBody>
      </p:sp>
      <p:sp>
        <p:nvSpPr>
          <p:cNvPr id="4109" name="Oval 13"/>
          <p:cNvSpPr>
            <a:spLocks noChangeArrowheads="1"/>
          </p:cNvSpPr>
          <p:nvPr/>
        </p:nvSpPr>
        <p:spPr bwMode="auto">
          <a:xfrm>
            <a:off x="6227763" y="3357563"/>
            <a:ext cx="73025" cy="714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110" name="Oval 14"/>
          <p:cNvSpPr>
            <a:spLocks noChangeArrowheads="1"/>
          </p:cNvSpPr>
          <p:nvPr/>
        </p:nvSpPr>
        <p:spPr bwMode="auto">
          <a:xfrm>
            <a:off x="5364163" y="4437063"/>
            <a:ext cx="73025" cy="714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111" name="Oval 15"/>
          <p:cNvSpPr>
            <a:spLocks noChangeArrowheads="1"/>
          </p:cNvSpPr>
          <p:nvPr/>
        </p:nvSpPr>
        <p:spPr bwMode="auto">
          <a:xfrm>
            <a:off x="6659563" y="4870450"/>
            <a:ext cx="73025" cy="7143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112" name="Oval 16"/>
          <p:cNvSpPr>
            <a:spLocks noChangeArrowheads="1"/>
          </p:cNvSpPr>
          <p:nvPr/>
        </p:nvSpPr>
        <p:spPr bwMode="auto">
          <a:xfrm>
            <a:off x="8170863" y="4005263"/>
            <a:ext cx="73025" cy="714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113" name="Oval 17"/>
          <p:cNvSpPr>
            <a:spLocks noChangeArrowheads="1"/>
          </p:cNvSpPr>
          <p:nvPr/>
        </p:nvSpPr>
        <p:spPr bwMode="auto">
          <a:xfrm>
            <a:off x="7667625" y="3284538"/>
            <a:ext cx="73025" cy="714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114" name="Line 18"/>
          <p:cNvSpPr>
            <a:spLocks noChangeShapeType="1"/>
          </p:cNvSpPr>
          <p:nvPr/>
        </p:nvSpPr>
        <p:spPr bwMode="auto">
          <a:xfrm flipV="1">
            <a:off x="4643438" y="4508500"/>
            <a:ext cx="720725" cy="1081088"/>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sp>
        <p:nvSpPr>
          <p:cNvPr id="4119" name="Text Box 23"/>
          <p:cNvSpPr txBox="1">
            <a:spLocks noChangeArrowheads="1"/>
          </p:cNvSpPr>
          <p:nvPr/>
        </p:nvSpPr>
        <p:spPr bwMode="auto">
          <a:xfrm>
            <a:off x="5200650" y="3881438"/>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1</a:t>
            </a:r>
            <a:endParaRPr lang="it-IT"/>
          </a:p>
        </p:txBody>
      </p:sp>
      <p:sp>
        <p:nvSpPr>
          <p:cNvPr id="4120" name="Text Box 24"/>
          <p:cNvSpPr txBox="1">
            <a:spLocks noChangeArrowheads="1"/>
          </p:cNvSpPr>
          <p:nvPr/>
        </p:nvSpPr>
        <p:spPr bwMode="auto">
          <a:xfrm>
            <a:off x="6011863" y="2852738"/>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2</a:t>
            </a:r>
            <a:endParaRPr lang="it-IT"/>
          </a:p>
        </p:txBody>
      </p:sp>
      <p:sp>
        <p:nvSpPr>
          <p:cNvPr id="4121" name="Text Box 25"/>
          <p:cNvSpPr txBox="1">
            <a:spLocks noChangeArrowheads="1"/>
          </p:cNvSpPr>
          <p:nvPr/>
        </p:nvSpPr>
        <p:spPr bwMode="auto">
          <a:xfrm>
            <a:off x="6510338" y="4340225"/>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3</a:t>
            </a:r>
            <a:endParaRPr lang="it-IT"/>
          </a:p>
        </p:txBody>
      </p:sp>
      <p:sp>
        <p:nvSpPr>
          <p:cNvPr id="4122" name="Text Box 26"/>
          <p:cNvSpPr txBox="1">
            <a:spLocks noChangeArrowheads="1"/>
          </p:cNvSpPr>
          <p:nvPr/>
        </p:nvSpPr>
        <p:spPr bwMode="auto">
          <a:xfrm>
            <a:off x="7518400" y="2781300"/>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4</a:t>
            </a:r>
            <a:endParaRPr lang="it-IT"/>
          </a:p>
        </p:txBody>
      </p:sp>
      <p:sp>
        <p:nvSpPr>
          <p:cNvPr id="4123" name="Text Box 27"/>
          <p:cNvSpPr txBox="1">
            <a:spLocks noChangeArrowheads="1"/>
          </p:cNvSpPr>
          <p:nvPr/>
        </p:nvSpPr>
        <p:spPr bwMode="auto">
          <a:xfrm>
            <a:off x="8316913" y="3933825"/>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5</a:t>
            </a:r>
            <a:endParaRPr lang="it-IT"/>
          </a:p>
        </p:txBody>
      </p:sp>
      <p:sp>
        <p:nvSpPr>
          <p:cNvPr id="4124" name="Text Box 28"/>
          <p:cNvSpPr txBox="1">
            <a:spLocks noChangeArrowheads="1"/>
          </p:cNvSpPr>
          <p:nvPr/>
        </p:nvSpPr>
        <p:spPr bwMode="auto">
          <a:xfrm>
            <a:off x="4787900" y="4484688"/>
            <a:ext cx="387350" cy="457200"/>
          </a:xfrm>
          <a:prstGeom prst="rect">
            <a:avLst/>
          </a:prstGeom>
          <a:noFill/>
          <a:ln w="9525">
            <a:noFill/>
            <a:miter lim="800000"/>
            <a:headEnd/>
            <a:tailEnd/>
          </a:ln>
          <a:effectLst/>
        </p:spPr>
        <p:txBody>
          <a:bodyPr wrap="none">
            <a:prstTxWarp prst="textNoShape">
              <a:avLst/>
            </a:prstTxWarp>
            <a:spAutoFit/>
          </a:bodyPr>
          <a:lstStyle/>
          <a:p>
            <a:r>
              <a:rPr lang="it-IT"/>
              <a:t>r</a:t>
            </a:r>
            <a:r>
              <a:rPr lang="it-IT" baseline="-25000"/>
              <a:t>1</a:t>
            </a:r>
            <a:endParaRPr lang="it-IT"/>
          </a:p>
        </p:txBody>
      </p:sp>
      <p:sp>
        <p:nvSpPr>
          <p:cNvPr id="4125" name="Line 29"/>
          <p:cNvSpPr>
            <a:spLocks noChangeShapeType="1"/>
          </p:cNvSpPr>
          <p:nvPr/>
        </p:nvSpPr>
        <p:spPr bwMode="auto">
          <a:xfrm>
            <a:off x="4879975" y="4608513"/>
            <a:ext cx="142875"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nvGrpSpPr>
          <p:cNvPr id="2" name="Group 32"/>
          <p:cNvGrpSpPr>
            <a:grpSpLocks/>
          </p:cNvGrpSpPr>
          <p:nvPr/>
        </p:nvGrpSpPr>
        <p:grpSpPr bwMode="auto">
          <a:xfrm>
            <a:off x="6300788" y="3692525"/>
            <a:ext cx="387350" cy="457200"/>
            <a:chOff x="4768" y="2205"/>
            <a:chExt cx="244" cy="288"/>
          </a:xfrm>
        </p:grpSpPr>
        <p:sp>
          <p:nvSpPr>
            <p:cNvPr id="4126" name="Text Box 30"/>
            <p:cNvSpPr txBox="1">
              <a:spLocks noChangeArrowheads="1"/>
            </p:cNvSpPr>
            <p:nvPr/>
          </p:nvSpPr>
          <p:spPr bwMode="auto">
            <a:xfrm>
              <a:off x="4768" y="2205"/>
              <a:ext cx="244" cy="288"/>
            </a:xfrm>
            <a:prstGeom prst="rect">
              <a:avLst/>
            </a:prstGeom>
            <a:noFill/>
            <a:ln w="9525">
              <a:noFill/>
              <a:miter lim="800000"/>
              <a:headEnd/>
              <a:tailEnd/>
            </a:ln>
            <a:effectLst/>
          </p:spPr>
          <p:txBody>
            <a:bodyPr wrap="none">
              <a:prstTxWarp prst="textNoShape">
                <a:avLst/>
              </a:prstTxWarp>
              <a:spAutoFit/>
            </a:bodyPr>
            <a:lstStyle/>
            <a:p>
              <a:r>
                <a:rPr lang="it-IT"/>
                <a:t>r</a:t>
              </a:r>
              <a:r>
                <a:rPr lang="it-IT" baseline="-25000"/>
                <a:t>4</a:t>
              </a:r>
              <a:endParaRPr lang="it-IT"/>
            </a:p>
          </p:txBody>
        </p:sp>
        <p:sp>
          <p:nvSpPr>
            <p:cNvPr id="4127" name="Line 31"/>
            <p:cNvSpPr>
              <a:spLocks noChangeShapeType="1"/>
            </p:cNvSpPr>
            <p:nvPr/>
          </p:nvSpPr>
          <p:spPr bwMode="auto">
            <a:xfrm>
              <a:off x="4826" y="2283"/>
              <a:ext cx="90"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sp>
        <p:nvSpPr>
          <p:cNvPr id="4129" name="Line 33"/>
          <p:cNvSpPr>
            <a:spLocks noChangeShapeType="1"/>
          </p:cNvSpPr>
          <p:nvPr/>
        </p:nvSpPr>
        <p:spPr bwMode="auto">
          <a:xfrm flipV="1">
            <a:off x="4643438" y="3357563"/>
            <a:ext cx="3024187" cy="2232025"/>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aphicFrame>
        <p:nvGraphicFramePr>
          <p:cNvPr id="4132" name="Object 36"/>
          <p:cNvGraphicFramePr>
            <a:graphicFrameLocks noChangeAspect="1"/>
          </p:cNvGraphicFramePr>
          <p:nvPr>
            <p:ph idx="1"/>
          </p:nvPr>
        </p:nvGraphicFramePr>
        <p:xfrm>
          <a:off x="684213" y="2492375"/>
          <a:ext cx="1895475" cy="466725"/>
        </p:xfrm>
        <a:graphic>
          <a:graphicData uri="http://schemas.openxmlformats.org/presentationml/2006/ole">
            <p:oleObj spid="_x0000_s47106" name="Equation" r:id="rId3" imgW="876240" imgH="215640" progId="Equation.3">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Sistema di punti materiali</a:t>
            </a:r>
            <a:endParaRPr lang="it-IT" dirty="0"/>
          </a:p>
        </p:txBody>
      </p:sp>
      <p:graphicFrame>
        <p:nvGraphicFramePr>
          <p:cNvPr id="4" name="Content Placeholder 3"/>
          <p:cNvGraphicFramePr>
            <a:graphicFrameLocks noChangeAspect="1"/>
          </p:cNvGraphicFramePr>
          <p:nvPr>
            <p:ph sz="quarter" idx="1"/>
          </p:nvPr>
        </p:nvGraphicFramePr>
        <p:xfrm>
          <a:off x="381001" y="2590800"/>
          <a:ext cx="2819399" cy="443794"/>
        </p:xfrm>
        <a:graphic>
          <a:graphicData uri="http://schemas.openxmlformats.org/presentationml/2006/ole">
            <p:oleObj spid="_x0000_s49154" name="Equation" r:id="rId3" imgW="1130300" imgH="177800" progId="Equation.3">
              <p:embed/>
            </p:oleObj>
          </a:graphicData>
        </a:graphic>
      </p:graphicFrame>
      <p:sp>
        <p:nvSpPr>
          <p:cNvPr id="5" name="TextBox 4"/>
          <p:cNvSpPr txBox="1"/>
          <p:nvPr/>
        </p:nvSpPr>
        <p:spPr>
          <a:xfrm>
            <a:off x="383412" y="1724094"/>
            <a:ext cx="2698175"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dirty="0" smtClean="0"/>
              <a:t>DEFINIZIONE:</a:t>
            </a:r>
          </a:p>
          <a:p>
            <a:r>
              <a:rPr lang="it-IT" dirty="0" smtClean="0"/>
              <a:t>quantità di moto di un sistema</a:t>
            </a:r>
            <a:endParaRPr lang="it-IT" dirty="0"/>
          </a:p>
        </p:txBody>
      </p:sp>
      <p:graphicFrame>
        <p:nvGraphicFramePr>
          <p:cNvPr id="45059" name="Content Placeholder 3"/>
          <p:cNvGraphicFramePr>
            <a:graphicFrameLocks noChangeAspect="1"/>
          </p:cNvGraphicFramePr>
          <p:nvPr/>
        </p:nvGraphicFramePr>
        <p:xfrm>
          <a:off x="304800" y="4724446"/>
          <a:ext cx="3657600" cy="1103951"/>
        </p:xfrm>
        <a:graphic>
          <a:graphicData uri="http://schemas.openxmlformats.org/presentationml/2006/ole">
            <p:oleObj spid="_x0000_s49155" name="Equation" r:id="rId4" imgW="1346200" imgH="406400" progId="Equation.3">
              <p:embed/>
            </p:oleObj>
          </a:graphicData>
        </a:graphic>
      </p:graphicFrame>
      <p:sp>
        <p:nvSpPr>
          <p:cNvPr id="7" name="TextBox 6"/>
          <p:cNvSpPr txBox="1"/>
          <p:nvPr/>
        </p:nvSpPr>
        <p:spPr>
          <a:xfrm>
            <a:off x="383412" y="3718630"/>
            <a:ext cx="2672526"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dirty="0" smtClean="0"/>
              <a:t>DEFINIZIONE:</a:t>
            </a:r>
          </a:p>
          <a:p>
            <a:r>
              <a:rPr lang="it-IT" dirty="0" smtClean="0"/>
              <a:t>Centro di Massa di un sistema</a:t>
            </a:r>
            <a:endParaRPr lang="it-IT" dirty="0"/>
          </a:p>
        </p:txBody>
      </p:sp>
      <p:graphicFrame>
        <p:nvGraphicFramePr>
          <p:cNvPr id="10" name="Object 9"/>
          <p:cNvGraphicFramePr>
            <a:graphicFrameLocks/>
          </p:cNvGraphicFramePr>
          <p:nvPr/>
        </p:nvGraphicFramePr>
        <p:xfrm>
          <a:off x="1143000" y="1397000"/>
          <a:ext cx="6858000" cy="4064000"/>
        </p:xfrm>
        <a:graphic>
          <a:graphicData uri="http://schemas.openxmlformats.org/presentationml/2006/ole">
            <p:oleObj spid="_x0000_s49157" name="Equation" r:id="rId5" imgW="0" imgH="0" progId="Equation.3">
              <p:embed/>
            </p:oleObj>
          </a:graphicData>
        </a:graphic>
      </p:graphicFrame>
      <p:grpSp>
        <p:nvGrpSpPr>
          <p:cNvPr id="35" name="Group 30"/>
          <p:cNvGrpSpPr>
            <a:grpSpLocks/>
          </p:cNvGrpSpPr>
          <p:nvPr/>
        </p:nvGrpSpPr>
        <p:grpSpPr bwMode="auto">
          <a:xfrm>
            <a:off x="2674938" y="2124075"/>
            <a:ext cx="6545262" cy="4581525"/>
            <a:chOff x="2018" y="1434"/>
            <a:chExt cx="3452" cy="2631"/>
          </a:xfrm>
        </p:grpSpPr>
        <p:sp>
          <p:nvSpPr>
            <p:cNvPr id="36" name="Line 4"/>
            <p:cNvSpPr>
              <a:spLocks noChangeShapeType="1"/>
            </p:cNvSpPr>
            <p:nvPr/>
          </p:nvSpPr>
          <p:spPr bwMode="auto">
            <a:xfrm flipV="1">
              <a:off x="2925" y="1570"/>
              <a:ext cx="0" cy="1951"/>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37" name="Line 5"/>
            <p:cNvSpPr>
              <a:spLocks noChangeShapeType="1"/>
            </p:cNvSpPr>
            <p:nvPr/>
          </p:nvSpPr>
          <p:spPr bwMode="auto">
            <a:xfrm>
              <a:off x="2925" y="3521"/>
              <a:ext cx="1905" cy="0"/>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38" name="Text Box 6"/>
            <p:cNvSpPr txBox="1">
              <a:spLocks noChangeArrowheads="1"/>
            </p:cNvSpPr>
            <p:nvPr/>
          </p:nvSpPr>
          <p:spPr bwMode="auto">
            <a:xfrm>
              <a:off x="4954" y="3398"/>
              <a:ext cx="178" cy="262"/>
            </a:xfrm>
            <a:prstGeom prst="rect">
              <a:avLst/>
            </a:prstGeom>
            <a:noFill/>
            <a:ln w="9525">
              <a:noFill/>
              <a:miter lim="800000"/>
              <a:headEnd/>
              <a:tailEnd/>
            </a:ln>
            <a:effectLst/>
          </p:spPr>
          <p:txBody>
            <a:bodyPr wrap="none">
              <a:prstTxWarp prst="textNoShape">
                <a:avLst/>
              </a:prstTxWarp>
              <a:spAutoFit/>
            </a:bodyPr>
            <a:lstStyle/>
            <a:p>
              <a:r>
                <a:rPr lang="it-IT"/>
                <a:t>x</a:t>
              </a:r>
            </a:p>
          </p:txBody>
        </p:sp>
        <p:sp>
          <p:nvSpPr>
            <p:cNvPr id="39" name="Text Box 7"/>
            <p:cNvSpPr txBox="1">
              <a:spLocks noChangeArrowheads="1"/>
            </p:cNvSpPr>
            <p:nvPr/>
          </p:nvSpPr>
          <p:spPr bwMode="auto">
            <a:xfrm>
              <a:off x="2562" y="1434"/>
              <a:ext cx="178" cy="263"/>
            </a:xfrm>
            <a:prstGeom prst="rect">
              <a:avLst/>
            </a:prstGeom>
            <a:noFill/>
            <a:ln w="9525">
              <a:noFill/>
              <a:miter lim="800000"/>
              <a:headEnd/>
              <a:tailEnd/>
            </a:ln>
            <a:effectLst/>
          </p:spPr>
          <p:txBody>
            <a:bodyPr wrap="none">
              <a:prstTxWarp prst="textNoShape">
                <a:avLst/>
              </a:prstTxWarp>
              <a:spAutoFit/>
            </a:bodyPr>
            <a:lstStyle/>
            <a:p>
              <a:r>
                <a:rPr lang="it-IT"/>
                <a:t>y</a:t>
              </a:r>
            </a:p>
          </p:txBody>
        </p:sp>
        <p:sp>
          <p:nvSpPr>
            <p:cNvPr id="40" name="Line 8"/>
            <p:cNvSpPr>
              <a:spLocks noChangeShapeType="1"/>
            </p:cNvSpPr>
            <p:nvPr/>
          </p:nvSpPr>
          <p:spPr bwMode="auto">
            <a:xfrm flipH="1">
              <a:off x="2154" y="3521"/>
              <a:ext cx="771" cy="544"/>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41" name="Text Box 9"/>
            <p:cNvSpPr txBox="1">
              <a:spLocks noChangeArrowheads="1"/>
            </p:cNvSpPr>
            <p:nvPr/>
          </p:nvSpPr>
          <p:spPr bwMode="auto">
            <a:xfrm>
              <a:off x="2018" y="3732"/>
              <a:ext cx="168" cy="263"/>
            </a:xfrm>
            <a:prstGeom prst="rect">
              <a:avLst/>
            </a:prstGeom>
            <a:noFill/>
            <a:ln w="9525">
              <a:noFill/>
              <a:miter lim="800000"/>
              <a:headEnd/>
              <a:tailEnd/>
            </a:ln>
            <a:effectLst/>
          </p:spPr>
          <p:txBody>
            <a:bodyPr wrap="none">
              <a:prstTxWarp prst="textNoShape">
                <a:avLst/>
              </a:prstTxWarp>
              <a:spAutoFit/>
            </a:bodyPr>
            <a:lstStyle/>
            <a:p>
              <a:r>
                <a:rPr lang="it-IT"/>
                <a:t>z</a:t>
              </a:r>
            </a:p>
          </p:txBody>
        </p:sp>
        <p:sp>
          <p:nvSpPr>
            <p:cNvPr id="42" name="Oval 10"/>
            <p:cNvSpPr>
              <a:spLocks noChangeArrowheads="1"/>
            </p:cNvSpPr>
            <p:nvPr/>
          </p:nvSpPr>
          <p:spPr bwMode="auto">
            <a:xfrm>
              <a:off x="3923" y="2115"/>
              <a:ext cx="46" cy="4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3" name="Oval 11"/>
            <p:cNvSpPr>
              <a:spLocks noChangeArrowheads="1"/>
            </p:cNvSpPr>
            <p:nvPr/>
          </p:nvSpPr>
          <p:spPr bwMode="auto">
            <a:xfrm>
              <a:off x="3379" y="2795"/>
              <a:ext cx="46" cy="4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4" name="Oval 12"/>
            <p:cNvSpPr>
              <a:spLocks noChangeArrowheads="1"/>
            </p:cNvSpPr>
            <p:nvPr/>
          </p:nvSpPr>
          <p:spPr bwMode="auto">
            <a:xfrm>
              <a:off x="4195" y="3068"/>
              <a:ext cx="46" cy="4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5" name="Oval 13"/>
            <p:cNvSpPr>
              <a:spLocks noChangeArrowheads="1"/>
            </p:cNvSpPr>
            <p:nvPr/>
          </p:nvSpPr>
          <p:spPr bwMode="auto">
            <a:xfrm>
              <a:off x="5147" y="2523"/>
              <a:ext cx="46" cy="4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6" name="Oval 14"/>
            <p:cNvSpPr>
              <a:spLocks noChangeArrowheads="1"/>
            </p:cNvSpPr>
            <p:nvPr/>
          </p:nvSpPr>
          <p:spPr bwMode="auto">
            <a:xfrm>
              <a:off x="4830" y="2069"/>
              <a:ext cx="46" cy="4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47" name="Line 15"/>
            <p:cNvSpPr>
              <a:spLocks noChangeShapeType="1"/>
            </p:cNvSpPr>
            <p:nvPr/>
          </p:nvSpPr>
          <p:spPr bwMode="auto">
            <a:xfrm flipV="1">
              <a:off x="2925" y="2840"/>
              <a:ext cx="454" cy="681"/>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sp>
          <p:nvSpPr>
            <p:cNvPr id="48" name="Text Box 16"/>
            <p:cNvSpPr txBox="1">
              <a:spLocks noChangeArrowheads="1"/>
            </p:cNvSpPr>
            <p:nvPr/>
          </p:nvSpPr>
          <p:spPr bwMode="auto">
            <a:xfrm>
              <a:off x="3276" y="2445"/>
              <a:ext cx="231" cy="263"/>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1</a:t>
              </a:r>
              <a:endParaRPr lang="it-IT"/>
            </a:p>
          </p:txBody>
        </p:sp>
        <p:sp>
          <p:nvSpPr>
            <p:cNvPr id="49" name="Text Box 17"/>
            <p:cNvSpPr txBox="1">
              <a:spLocks noChangeArrowheads="1"/>
            </p:cNvSpPr>
            <p:nvPr/>
          </p:nvSpPr>
          <p:spPr bwMode="auto">
            <a:xfrm>
              <a:off x="3787" y="1797"/>
              <a:ext cx="231" cy="262"/>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2</a:t>
              </a:r>
              <a:endParaRPr lang="it-IT"/>
            </a:p>
          </p:txBody>
        </p:sp>
        <p:sp>
          <p:nvSpPr>
            <p:cNvPr id="50" name="Text Box 18"/>
            <p:cNvSpPr txBox="1">
              <a:spLocks noChangeArrowheads="1"/>
            </p:cNvSpPr>
            <p:nvPr/>
          </p:nvSpPr>
          <p:spPr bwMode="auto">
            <a:xfrm>
              <a:off x="4101" y="2734"/>
              <a:ext cx="231" cy="263"/>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3</a:t>
              </a:r>
              <a:endParaRPr lang="it-IT"/>
            </a:p>
          </p:txBody>
        </p:sp>
        <p:sp>
          <p:nvSpPr>
            <p:cNvPr id="51" name="Text Box 19"/>
            <p:cNvSpPr txBox="1">
              <a:spLocks noChangeArrowheads="1"/>
            </p:cNvSpPr>
            <p:nvPr/>
          </p:nvSpPr>
          <p:spPr bwMode="auto">
            <a:xfrm>
              <a:off x="4736" y="1752"/>
              <a:ext cx="231" cy="263"/>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4</a:t>
              </a:r>
              <a:endParaRPr lang="it-IT"/>
            </a:p>
          </p:txBody>
        </p:sp>
        <p:sp>
          <p:nvSpPr>
            <p:cNvPr id="52" name="Text Box 20"/>
            <p:cNvSpPr txBox="1">
              <a:spLocks noChangeArrowheads="1"/>
            </p:cNvSpPr>
            <p:nvPr/>
          </p:nvSpPr>
          <p:spPr bwMode="auto">
            <a:xfrm>
              <a:off x="5239" y="2478"/>
              <a:ext cx="231" cy="262"/>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5</a:t>
              </a:r>
              <a:endParaRPr lang="it-IT"/>
            </a:p>
          </p:txBody>
        </p:sp>
        <p:sp>
          <p:nvSpPr>
            <p:cNvPr id="53" name="Text Box 21"/>
            <p:cNvSpPr txBox="1">
              <a:spLocks noChangeArrowheads="1"/>
            </p:cNvSpPr>
            <p:nvPr/>
          </p:nvSpPr>
          <p:spPr bwMode="auto">
            <a:xfrm>
              <a:off x="3016" y="2825"/>
              <a:ext cx="204" cy="263"/>
            </a:xfrm>
            <a:prstGeom prst="rect">
              <a:avLst/>
            </a:prstGeom>
            <a:noFill/>
            <a:ln w="9525">
              <a:noFill/>
              <a:miter lim="800000"/>
              <a:headEnd/>
              <a:tailEnd/>
            </a:ln>
            <a:effectLst/>
          </p:spPr>
          <p:txBody>
            <a:bodyPr wrap="none">
              <a:prstTxWarp prst="textNoShape">
                <a:avLst/>
              </a:prstTxWarp>
              <a:spAutoFit/>
            </a:bodyPr>
            <a:lstStyle/>
            <a:p>
              <a:r>
                <a:rPr lang="it-IT"/>
                <a:t>r</a:t>
              </a:r>
              <a:r>
                <a:rPr lang="it-IT" baseline="-25000"/>
                <a:t>1</a:t>
              </a:r>
              <a:endParaRPr lang="it-IT"/>
            </a:p>
          </p:txBody>
        </p:sp>
        <p:sp>
          <p:nvSpPr>
            <p:cNvPr id="54" name="Line 22"/>
            <p:cNvSpPr>
              <a:spLocks noChangeShapeType="1"/>
            </p:cNvSpPr>
            <p:nvPr/>
          </p:nvSpPr>
          <p:spPr bwMode="auto">
            <a:xfrm>
              <a:off x="3074" y="2903"/>
              <a:ext cx="90"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nvGrpSpPr>
            <p:cNvPr id="55" name="Group 23"/>
            <p:cNvGrpSpPr>
              <a:grpSpLocks/>
            </p:cNvGrpSpPr>
            <p:nvPr/>
          </p:nvGrpSpPr>
          <p:grpSpPr bwMode="auto">
            <a:xfrm>
              <a:off x="3969" y="2326"/>
              <a:ext cx="204" cy="262"/>
              <a:chOff x="4768" y="2205"/>
              <a:chExt cx="204" cy="262"/>
            </a:xfrm>
          </p:grpSpPr>
          <p:sp>
            <p:nvSpPr>
              <p:cNvPr id="57" name="Text Box 24"/>
              <p:cNvSpPr txBox="1">
                <a:spLocks noChangeArrowheads="1"/>
              </p:cNvSpPr>
              <p:nvPr/>
            </p:nvSpPr>
            <p:spPr bwMode="auto">
              <a:xfrm>
                <a:off x="4768" y="2205"/>
                <a:ext cx="204" cy="262"/>
              </a:xfrm>
              <a:prstGeom prst="rect">
                <a:avLst/>
              </a:prstGeom>
              <a:noFill/>
              <a:ln w="9525">
                <a:noFill/>
                <a:miter lim="800000"/>
                <a:headEnd/>
                <a:tailEnd/>
              </a:ln>
              <a:effectLst/>
            </p:spPr>
            <p:txBody>
              <a:bodyPr wrap="none">
                <a:prstTxWarp prst="textNoShape">
                  <a:avLst/>
                </a:prstTxWarp>
                <a:spAutoFit/>
              </a:bodyPr>
              <a:lstStyle/>
              <a:p>
                <a:r>
                  <a:rPr lang="it-IT"/>
                  <a:t>r</a:t>
                </a:r>
                <a:r>
                  <a:rPr lang="it-IT" baseline="-25000"/>
                  <a:t>4</a:t>
                </a:r>
                <a:endParaRPr lang="it-IT"/>
              </a:p>
            </p:txBody>
          </p:sp>
          <p:sp>
            <p:nvSpPr>
              <p:cNvPr id="58" name="Line 25"/>
              <p:cNvSpPr>
                <a:spLocks noChangeShapeType="1"/>
              </p:cNvSpPr>
              <p:nvPr/>
            </p:nvSpPr>
            <p:spPr bwMode="auto">
              <a:xfrm>
                <a:off x="4826" y="2283"/>
                <a:ext cx="90"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sp>
          <p:nvSpPr>
            <p:cNvPr id="56" name="Line 26"/>
            <p:cNvSpPr>
              <a:spLocks noChangeShapeType="1"/>
            </p:cNvSpPr>
            <p:nvPr/>
          </p:nvSpPr>
          <p:spPr bwMode="auto">
            <a:xfrm flipV="1">
              <a:off x="2925" y="2115"/>
              <a:ext cx="1905" cy="1406"/>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sp>
        <p:nvSpPr>
          <p:cNvPr id="59" name="Oval 31"/>
          <p:cNvSpPr>
            <a:spLocks noChangeArrowheads="1"/>
          </p:cNvSpPr>
          <p:nvPr/>
        </p:nvSpPr>
        <p:spPr bwMode="auto">
          <a:xfrm>
            <a:off x="7138988" y="4067175"/>
            <a:ext cx="144462" cy="144462"/>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60" name="Line 32"/>
          <p:cNvSpPr>
            <a:spLocks noChangeShapeType="1"/>
          </p:cNvSpPr>
          <p:nvPr/>
        </p:nvSpPr>
        <p:spPr bwMode="auto">
          <a:xfrm flipV="1">
            <a:off x="4402138" y="4140200"/>
            <a:ext cx="2736850" cy="1584325"/>
          </a:xfrm>
          <a:prstGeom prst="line">
            <a:avLst/>
          </a:prstGeom>
          <a:noFill/>
          <a:ln w="19050">
            <a:solidFill>
              <a:srgbClr val="FF0000"/>
            </a:solidFill>
            <a:round/>
            <a:headEnd/>
            <a:tailEnd type="triangle" w="med" len="med"/>
          </a:ln>
          <a:effectLst/>
        </p:spPr>
        <p:txBody>
          <a:bodyPr>
            <a:prstTxWarp prst="textNoShape">
              <a:avLst/>
            </a:prstTxWarp>
          </a:bodyPr>
          <a:lstStyle/>
          <a:p>
            <a:endParaRPr lang="it-IT"/>
          </a:p>
        </p:txBody>
      </p:sp>
      <p:graphicFrame>
        <p:nvGraphicFramePr>
          <p:cNvPr id="61" name="Object 33"/>
          <p:cNvGraphicFramePr>
            <a:graphicFrameLocks noChangeAspect="1"/>
          </p:cNvGraphicFramePr>
          <p:nvPr/>
        </p:nvGraphicFramePr>
        <p:xfrm>
          <a:off x="5986463" y="4792662"/>
          <a:ext cx="528637" cy="500063"/>
        </p:xfrm>
        <a:graphic>
          <a:graphicData uri="http://schemas.openxmlformats.org/presentationml/2006/ole">
            <p:oleObj spid="_x0000_s49158" name="Equation" r:id="rId6" imgW="241200" imgH="228600" progId="Equation.3">
              <p:embed/>
            </p:oleObj>
          </a:graphicData>
        </a:graphic>
      </p:graphicFrame>
      <p:sp>
        <p:nvSpPr>
          <p:cNvPr id="62" name="Text Box 34"/>
          <p:cNvSpPr txBox="1">
            <a:spLocks noChangeArrowheads="1"/>
          </p:cNvSpPr>
          <p:nvPr/>
        </p:nvSpPr>
        <p:spPr bwMode="auto">
          <a:xfrm>
            <a:off x="7262813" y="3871912"/>
            <a:ext cx="658812" cy="457200"/>
          </a:xfrm>
          <a:prstGeom prst="rect">
            <a:avLst/>
          </a:prstGeom>
          <a:noFill/>
          <a:ln w="9525">
            <a:noFill/>
            <a:miter lim="800000"/>
            <a:headEnd/>
            <a:tailEnd/>
          </a:ln>
          <a:effectLst/>
        </p:spPr>
        <p:txBody>
          <a:bodyPr wrap="none">
            <a:prstTxWarp prst="textNoShape">
              <a:avLst/>
            </a:prstTxWarp>
            <a:spAutoFit/>
          </a:bodyPr>
          <a:lstStyle/>
          <a:p>
            <a:r>
              <a:rPr lang="it-IT">
                <a:solidFill>
                  <a:srgbClr val="FF0000"/>
                </a:solidFill>
              </a:rPr>
              <a:t>CM</a:t>
            </a:r>
          </a:p>
        </p:txBody>
      </p:sp>
      <p:graphicFrame>
        <p:nvGraphicFramePr>
          <p:cNvPr id="49159" name="Object 7"/>
          <p:cNvGraphicFramePr>
            <a:graphicFrameLocks noChangeAspect="1"/>
          </p:cNvGraphicFramePr>
          <p:nvPr/>
        </p:nvGraphicFramePr>
        <p:xfrm>
          <a:off x="304800" y="6103237"/>
          <a:ext cx="2163763" cy="297563"/>
        </p:xfrm>
        <a:graphic>
          <a:graphicData uri="http://schemas.openxmlformats.org/presentationml/2006/ole">
            <p:oleObj spid="_x0000_s49159" name="Equation" r:id="rId7" imgW="1295400" imgH="177800" progId="Equation.3">
              <p:embed/>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1143000"/>
          </a:xfrm>
        </p:spPr>
        <p:txBody>
          <a:bodyPr/>
          <a:lstStyle/>
          <a:p>
            <a:r>
              <a:rPr lang="it-IT" dirty="0" smtClean="0"/>
              <a:t>Sistema di punti materiali</a:t>
            </a:r>
            <a:endParaRPr lang="it-IT" dirty="0"/>
          </a:p>
        </p:txBody>
      </p:sp>
      <p:graphicFrame>
        <p:nvGraphicFramePr>
          <p:cNvPr id="10" name="Object 9"/>
          <p:cNvGraphicFramePr>
            <a:graphicFrameLocks/>
          </p:cNvGraphicFramePr>
          <p:nvPr/>
        </p:nvGraphicFramePr>
        <p:xfrm>
          <a:off x="1143000" y="1397000"/>
          <a:ext cx="6858000" cy="4064000"/>
        </p:xfrm>
        <a:graphic>
          <a:graphicData uri="http://schemas.openxmlformats.org/presentationml/2006/ole">
            <p:oleObj spid="_x0000_s50179" name="Equation" r:id="rId3" imgW="0" imgH="0" progId="Equation.3">
              <p:embed/>
            </p:oleObj>
          </a:graphicData>
        </a:graphic>
      </p:graphicFrame>
      <p:sp>
        <p:nvSpPr>
          <p:cNvPr id="11" name="Content Placeholder 10"/>
          <p:cNvSpPr>
            <a:spLocks noGrp="1"/>
          </p:cNvSpPr>
          <p:nvPr>
            <p:ph sz="quarter" idx="1"/>
          </p:nvPr>
        </p:nvSpPr>
        <p:spPr>
          <a:xfrm>
            <a:off x="914400" y="1143000"/>
            <a:ext cx="7772400" cy="4572000"/>
          </a:xfrm>
        </p:spPr>
        <p:txBody>
          <a:bodyPr/>
          <a:lstStyle/>
          <a:p>
            <a:r>
              <a:rPr lang="it-IT" dirty="0" smtClean="0"/>
              <a:t>Dalla definizione data di </a:t>
            </a:r>
            <a:r>
              <a:rPr lang="it-IT" dirty="0" err="1" smtClean="0"/>
              <a:t>CM</a:t>
            </a:r>
            <a:r>
              <a:rPr lang="it-IT" dirty="0" smtClean="0"/>
              <a:t>, e dalla definizione di velocità, si ricava che:</a:t>
            </a:r>
          </a:p>
          <a:p>
            <a:pPr lvl="1"/>
            <a:endParaRPr lang="it-IT" dirty="0" smtClean="0"/>
          </a:p>
          <a:p>
            <a:pPr lvl="1"/>
            <a:r>
              <a:rPr lang="it-IT" dirty="0" smtClean="0"/>
              <a:t> </a:t>
            </a:r>
          </a:p>
          <a:p>
            <a:pPr lvl="1"/>
            <a:endParaRPr lang="it-IT" dirty="0" smtClean="0"/>
          </a:p>
          <a:p>
            <a:pPr lvl="1"/>
            <a:r>
              <a:rPr lang="it-IT" dirty="0" smtClean="0"/>
              <a:t>“</a:t>
            </a:r>
            <a:r>
              <a:rPr lang="it-IT" b="1" i="1" dirty="0" smtClean="0"/>
              <a:t>La quantità di moto di un sistema di punti materiali è pari a quella che spetterebbe al Centro di Massa del sistema se in esso fosse concentrata tutta la massa del sistema</a:t>
            </a:r>
            <a:r>
              <a:rPr lang="it-IT" dirty="0" smtClean="0"/>
              <a:t>”</a:t>
            </a:r>
          </a:p>
          <a:p>
            <a:pPr lvl="1"/>
            <a:endParaRPr lang="it-IT" b="1" dirty="0" smtClean="0"/>
          </a:p>
          <a:p>
            <a:r>
              <a:rPr lang="it-IT" dirty="0" smtClean="0"/>
              <a:t>Dalla definizione di accelerazione si ricava che:</a:t>
            </a:r>
          </a:p>
        </p:txBody>
      </p:sp>
      <p:graphicFrame>
        <p:nvGraphicFramePr>
          <p:cNvPr id="48134" name="Object 6"/>
          <p:cNvGraphicFramePr>
            <a:graphicFrameLocks noChangeAspect="1"/>
          </p:cNvGraphicFramePr>
          <p:nvPr/>
        </p:nvGraphicFramePr>
        <p:xfrm>
          <a:off x="3038475" y="4495800"/>
          <a:ext cx="2981325" cy="541338"/>
        </p:xfrm>
        <a:graphic>
          <a:graphicData uri="http://schemas.openxmlformats.org/presentationml/2006/ole">
            <p:oleObj spid="_x0000_s50180" name="Equation" r:id="rId4" imgW="1257120" imgH="228600" progId="Equation.3">
              <p:embed/>
            </p:oleObj>
          </a:graphicData>
        </a:graphic>
      </p:graphicFrame>
      <p:graphicFrame>
        <p:nvGraphicFramePr>
          <p:cNvPr id="48135" name="Object 7"/>
          <p:cNvGraphicFramePr>
            <a:graphicFrameLocks noChangeAspect="1"/>
          </p:cNvGraphicFramePr>
          <p:nvPr/>
        </p:nvGraphicFramePr>
        <p:xfrm>
          <a:off x="1752600" y="2209800"/>
          <a:ext cx="2895600" cy="826805"/>
        </p:xfrm>
        <a:graphic>
          <a:graphicData uri="http://schemas.openxmlformats.org/presentationml/2006/ole">
            <p:oleObj spid="_x0000_s50181" name="Equation" r:id="rId5" imgW="1422400" imgH="406400" progId="Equation.3">
              <p:embed/>
            </p:oleObj>
          </a:graphicData>
        </a:graphic>
      </p:graphicFrame>
      <p:graphicFrame>
        <p:nvGraphicFramePr>
          <p:cNvPr id="50183" name="Object 7"/>
          <p:cNvGraphicFramePr>
            <a:graphicFrameLocks noChangeAspect="1"/>
          </p:cNvGraphicFramePr>
          <p:nvPr/>
        </p:nvGraphicFramePr>
        <p:xfrm>
          <a:off x="2819400" y="5715000"/>
          <a:ext cx="2921000" cy="827087"/>
        </p:xfrm>
        <a:graphic>
          <a:graphicData uri="http://schemas.openxmlformats.org/presentationml/2006/ole">
            <p:oleObj spid="_x0000_s50183" name="Equation" r:id="rId6" imgW="1435100" imgH="406400" progId="Equation.3">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Sistema di punti materiali</a:t>
            </a:r>
            <a:endParaRPr lang="it-IT" dirty="0"/>
          </a:p>
        </p:txBody>
      </p:sp>
      <p:graphicFrame>
        <p:nvGraphicFramePr>
          <p:cNvPr id="8" name="Object 7"/>
          <p:cNvGraphicFramePr>
            <a:graphicFrameLocks noChangeAspect="1"/>
          </p:cNvGraphicFramePr>
          <p:nvPr/>
        </p:nvGraphicFramePr>
        <p:xfrm>
          <a:off x="658767" y="1600200"/>
          <a:ext cx="2333296" cy="914400"/>
        </p:xfrm>
        <a:graphic>
          <a:graphicData uri="http://schemas.openxmlformats.org/presentationml/2006/ole">
            <p:oleObj spid="_x0000_s48132" name="Equation" r:id="rId3" imgW="939800" imgH="368300" progId="Equation.3">
              <p:embed/>
            </p:oleObj>
          </a:graphicData>
        </a:graphic>
      </p:graphicFrame>
      <p:sp>
        <p:nvSpPr>
          <p:cNvPr id="9" name="TextBox 8"/>
          <p:cNvSpPr txBox="1"/>
          <p:nvPr/>
        </p:nvSpPr>
        <p:spPr>
          <a:xfrm>
            <a:off x="3575825" y="1683603"/>
            <a:ext cx="2993879" cy="830997"/>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2400" dirty="0" smtClean="0"/>
              <a:t>Seconda legge di Newton </a:t>
            </a:r>
          </a:p>
          <a:p>
            <a:r>
              <a:rPr lang="it-IT" sz="2400" dirty="0" smtClean="0"/>
              <a:t>per il corpo </a:t>
            </a:r>
            <a:r>
              <a:rPr lang="it-IT" sz="2400" dirty="0" err="1" smtClean="0"/>
              <a:t>1</a:t>
            </a:r>
            <a:endParaRPr lang="it-IT" sz="2400" dirty="0"/>
          </a:p>
        </p:txBody>
      </p:sp>
      <p:graphicFrame>
        <p:nvGraphicFramePr>
          <p:cNvPr id="10" name="Object 9"/>
          <p:cNvGraphicFramePr>
            <a:graphicFrameLocks/>
          </p:cNvGraphicFramePr>
          <p:nvPr/>
        </p:nvGraphicFramePr>
        <p:xfrm>
          <a:off x="1143000" y="1397000"/>
          <a:ext cx="6858000" cy="4064000"/>
        </p:xfrm>
        <a:graphic>
          <a:graphicData uri="http://schemas.openxmlformats.org/presentationml/2006/ole">
            <p:oleObj spid="_x0000_s48133" name="Equation" r:id="rId4" imgW="0" imgH="0" progId="Equation.3">
              <p:embed/>
            </p:oleObj>
          </a:graphicData>
        </a:graphic>
      </p:graphicFrame>
      <p:sp>
        <p:nvSpPr>
          <p:cNvPr id="11" name="Content Placeholder 10"/>
          <p:cNvSpPr>
            <a:spLocks noGrp="1"/>
          </p:cNvSpPr>
          <p:nvPr>
            <p:ph sz="quarter" idx="1"/>
          </p:nvPr>
        </p:nvSpPr>
        <p:spPr/>
        <p:txBody>
          <a:bodyPr/>
          <a:lstStyle/>
          <a:p>
            <a:pPr>
              <a:buNone/>
            </a:pPr>
            <a:endParaRPr lang="it-IT" b="1" dirty="0" smtClean="0"/>
          </a:p>
          <a:p>
            <a:pPr>
              <a:buNone/>
            </a:pPr>
            <a:endParaRPr lang="it-IT" b="1" dirty="0" smtClean="0"/>
          </a:p>
          <a:p>
            <a:pPr>
              <a:buNone/>
            </a:pPr>
            <a:endParaRPr lang="it-IT" b="1" dirty="0" smtClean="0"/>
          </a:p>
          <a:p>
            <a:r>
              <a:rPr lang="it-IT" b="1" dirty="0" smtClean="0"/>
              <a:t> </a:t>
            </a:r>
          </a:p>
        </p:txBody>
      </p:sp>
      <p:grpSp>
        <p:nvGrpSpPr>
          <p:cNvPr id="112" name="Group 111"/>
          <p:cNvGrpSpPr/>
          <p:nvPr/>
        </p:nvGrpSpPr>
        <p:grpSpPr>
          <a:xfrm>
            <a:off x="395288" y="2873375"/>
            <a:ext cx="8780462" cy="3552825"/>
            <a:chOff x="395288" y="2873375"/>
            <a:chExt cx="8780462" cy="3552825"/>
          </a:xfrm>
        </p:grpSpPr>
        <p:sp>
          <p:nvSpPr>
            <p:cNvPr id="17" name="Line 6"/>
            <p:cNvSpPr>
              <a:spLocks noChangeShapeType="1"/>
            </p:cNvSpPr>
            <p:nvPr/>
          </p:nvSpPr>
          <p:spPr bwMode="auto">
            <a:xfrm flipV="1">
              <a:off x="1397000" y="3530600"/>
              <a:ext cx="0" cy="2028825"/>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18" name="Line 7"/>
            <p:cNvSpPr>
              <a:spLocks noChangeShapeType="1"/>
            </p:cNvSpPr>
            <p:nvPr/>
          </p:nvSpPr>
          <p:spPr bwMode="auto">
            <a:xfrm>
              <a:off x="1397000" y="5559425"/>
              <a:ext cx="2101850" cy="0"/>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19" name="Text Box 8"/>
            <p:cNvSpPr txBox="1">
              <a:spLocks noChangeArrowheads="1"/>
            </p:cNvSpPr>
            <p:nvPr/>
          </p:nvSpPr>
          <p:spPr bwMode="auto">
            <a:xfrm>
              <a:off x="3635375" y="5432425"/>
              <a:ext cx="336550" cy="457200"/>
            </a:xfrm>
            <a:prstGeom prst="rect">
              <a:avLst/>
            </a:prstGeom>
            <a:noFill/>
            <a:ln w="9525">
              <a:noFill/>
              <a:miter lim="800000"/>
              <a:headEnd/>
              <a:tailEnd/>
            </a:ln>
            <a:effectLst/>
          </p:spPr>
          <p:txBody>
            <a:bodyPr wrap="none">
              <a:prstTxWarp prst="textNoShape">
                <a:avLst/>
              </a:prstTxWarp>
              <a:spAutoFit/>
            </a:bodyPr>
            <a:lstStyle/>
            <a:p>
              <a:r>
                <a:rPr lang="it-IT"/>
                <a:t>x</a:t>
              </a:r>
            </a:p>
          </p:txBody>
        </p:sp>
        <p:sp>
          <p:nvSpPr>
            <p:cNvPr id="20" name="Text Box 9"/>
            <p:cNvSpPr txBox="1">
              <a:spLocks noChangeArrowheads="1"/>
            </p:cNvSpPr>
            <p:nvPr/>
          </p:nvSpPr>
          <p:spPr bwMode="auto">
            <a:xfrm>
              <a:off x="995363" y="3389313"/>
              <a:ext cx="336550" cy="457200"/>
            </a:xfrm>
            <a:prstGeom prst="rect">
              <a:avLst/>
            </a:prstGeom>
            <a:noFill/>
            <a:ln w="9525">
              <a:noFill/>
              <a:miter lim="800000"/>
              <a:headEnd/>
              <a:tailEnd/>
            </a:ln>
            <a:effectLst/>
          </p:spPr>
          <p:txBody>
            <a:bodyPr wrap="none">
              <a:prstTxWarp prst="textNoShape">
                <a:avLst/>
              </a:prstTxWarp>
              <a:spAutoFit/>
            </a:bodyPr>
            <a:lstStyle/>
            <a:p>
              <a:r>
                <a:rPr lang="it-IT"/>
                <a:t>y</a:t>
              </a:r>
            </a:p>
          </p:txBody>
        </p:sp>
        <p:sp>
          <p:nvSpPr>
            <p:cNvPr id="21" name="Line 10"/>
            <p:cNvSpPr>
              <a:spLocks noChangeShapeType="1"/>
            </p:cNvSpPr>
            <p:nvPr/>
          </p:nvSpPr>
          <p:spPr bwMode="auto">
            <a:xfrm flipH="1">
              <a:off x="546100" y="5559425"/>
              <a:ext cx="850900" cy="566738"/>
            </a:xfrm>
            <a:prstGeom prst="line">
              <a:avLst/>
            </a:prstGeom>
            <a:noFill/>
            <a:ln w="28575">
              <a:solidFill>
                <a:schemeClr val="tx1"/>
              </a:solidFill>
              <a:round/>
              <a:headEnd/>
              <a:tailEnd type="triangle" w="med" len="med"/>
            </a:ln>
            <a:effectLst/>
          </p:spPr>
          <p:txBody>
            <a:bodyPr>
              <a:prstTxWarp prst="textNoShape">
                <a:avLst/>
              </a:prstTxWarp>
            </a:bodyPr>
            <a:lstStyle/>
            <a:p>
              <a:endParaRPr lang="it-IT"/>
            </a:p>
          </p:txBody>
        </p:sp>
        <p:sp>
          <p:nvSpPr>
            <p:cNvPr id="22" name="Text Box 11"/>
            <p:cNvSpPr txBox="1">
              <a:spLocks noChangeArrowheads="1"/>
            </p:cNvSpPr>
            <p:nvPr/>
          </p:nvSpPr>
          <p:spPr bwMode="auto">
            <a:xfrm>
              <a:off x="395288" y="5780088"/>
              <a:ext cx="319087" cy="457200"/>
            </a:xfrm>
            <a:prstGeom prst="rect">
              <a:avLst/>
            </a:prstGeom>
            <a:noFill/>
            <a:ln w="9525">
              <a:noFill/>
              <a:miter lim="800000"/>
              <a:headEnd/>
              <a:tailEnd/>
            </a:ln>
            <a:effectLst/>
          </p:spPr>
          <p:txBody>
            <a:bodyPr wrap="none">
              <a:prstTxWarp prst="textNoShape">
                <a:avLst/>
              </a:prstTxWarp>
              <a:spAutoFit/>
            </a:bodyPr>
            <a:lstStyle/>
            <a:p>
              <a:r>
                <a:rPr lang="it-IT"/>
                <a:t>z</a:t>
              </a:r>
            </a:p>
          </p:txBody>
        </p:sp>
        <p:sp>
          <p:nvSpPr>
            <p:cNvPr id="23" name="Oval 12"/>
            <p:cNvSpPr>
              <a:spLocks noChangeArrowheads="1"/>
            </p:cNvSpPr>
            <p:nvPr/>
          </p:nvSpPr>
          <p:spPr bwMode="auto">
            <a:xfrm>
              <a:off x="2498725" y="4097338"/>
              <a:ext cx="50800" cy="4762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4" name="Oval 13"/>
            <p:cNvSpPr>
              <a:spLocks noChangeArrowheads="1"/>
            </p:cNvSpPr>
            <p:nvPr/>
          </p:nvSpPr>
          <p:spPr bwMode="auto">
            <a:xfrm>
              <a:off x="1897063" y="4805363"/>
              <a:ext cx="50800" cy="460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5" name="Oval 14"/>
            <p:cNvSpPr>
              <a:spLocks noChangeArrowheads="1"/>
            </p:cNvSpPr>
            <p:nvPr/>
          </p:nvSpPr>
          <p:spPr bwMode="auto">
            <a:xfrm>
              <a:off x="2798763" y="5089525"/>
              <a:ext cx="50800" cy="46038"/>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6" name="Oval 15"/>
            <p:cNvSpPr>
              <a:spLocks noChangeArrowheads="1"/>
            </p:cNvSpPr>
            <p:nvPr/>
          </p:nvSpPr>
          <p:spPr bwMode="auto">
            <a:xfrm>
              <a:off x="3873500" y="4678363"/>
              <a:ext cx="50800" cy="46037"/>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7" name="Oval 16"/>
            <p:cNvSpPr>
              <a:spLocks noChangeArrowheads="1"/>
            </p:cNvSpPr>
            <p:nvPr/>
          </p:nvSpPr>
          <p:spPr bwMode="auto">
            <a:xfrm>
              <a:off x="3498850" y="4049713"/>
              <a:ext cx="50800" cy="47625"/>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8" name="Text Box 18"/>
            <p:cNvSpPr txBox="1">
              <a:spLocks noChangeArrowheads="1"/>
            </p:cNvSpPr>
            <p:nvPr/>
          </p:nvSpPr>
          <p:spPr bwMode="auto">
            <a:xfrm>
              <a:off x="1619250" y="4292600"/>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1</a:t>
              </a:r>
              <a:endParaRPr lang="it-IT"/>
            </a:p>
          </p:txBody>
        </p:sp>
        <p:sp>
          <p:nvSpPr>
            <p:cNvPr id="29" name="Text Box 19"/>
            <p:cNvSpPr txBox="1">
              <a:spLocks noChangeArrowheads="1"/>
            </p:cNvSpPr>
            <p:nvPr/>
          </p:nvSpPr>
          <p:spPr bwMode="auto">
            <a:xfrm>
              <a:off x="2124075" y="3573463"/>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2</a:t>
              </a:r>
              <a:endParaRPr lang="it-IT"/>
            </a:p>
          </p:txBody>
        </p:sp>
        <p:sp>
          <p:nvSpPr>
            <p:cNvPr id="30" name="Text Box 20"/>
            <p:cNvSpPr txBox="1">
              <a:spLocks noChangeArrowheads="1"/>
            </p:cNvSpPr>
            <p:nvPr/>
          </p:nvSpPr>
          <p:spPr bwMode="auto">
            <a:xfrm>
              <a:off x="2693988" y="4741863"/>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3</a:t>
              </a:r>
              <a:endParaRPr lang="it-IT"/>
            </a:p>
          </p:txBody>
        </p:sp>
        <p:sp>
          <p:nvSpPr>
            <p:cNvPr id="31" name="Text Box 21"/>
            <p:cNvSpPr txBox="1">
              <a:spLocks noChangeArrowheads="1"/>
            </p:cNvSpPr>
            <p:nvPr/>
          </p:nvSpPr>
          <p:spPr bwMode="auto">
            <a:xfrm>
              <a:off x="3557588" y="3500438"/>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4</a:t>
              </a:r>
              <a:endParaRPr lang="it-IT"/>
            </a:p>
          </p:txBody>
        </p:sp>
        <p:sp>
          <p:nvSpPr>
            <p:cNvPr id="32" name="Text Box 22"/>
            <p:cNvSpPr txBox="1">
              <a:spLocks noChangeArrowheads="1"/>
            </p:cNvSpPr>
            <p:nvPr/>
          </p:nvSpPr>
          <p:spPr bwMode="auto">
            <a:xfrm>
              <a:off x="3949700" y="4475163"/>
              <a:ext cx="438150" cy="457200"/>
            </a:xfrm>
            <a:prstGeom prst="rect">
              <a:avLst/>
            </a:prstGeom>
            <a:noFill/>
            <a:ln w="9525">
              <a:noFill/>
              <a:miter lim="800000"/>
              <a:headEnd/>
              <a:tailEnd/>
            </a:ln>
            <a:effectLst/>
          </p:spPr>
          <p:txBody>
            <a:bodyPr wrap="none">
              <a:prstTxWarp prst="textNoShape">
                <a:avLst/>
              </a:prstTxWarp>
              <a:spAutoFit/>
            </a:bodyPr>
            <a:lstStyle/>
            <a:p>
              <a:r>
                <a:rPr lang="it-IT"/>
                <a:t>p</a:t>
              </a:r>
              <a:r>
                <a:rPr lang="it-IT" baseline="-25000"/>
                <a:t>5</a:t>
              </a:r>
              <a:endParaRPr lang="it-IT"/>
            </a:p>
          </p:txBody>
        </p:sp>
        <p:sp>
          <p:nvSpPr>
            <p:cNvPr id="33" name="Line 30"/>
            <p:cNvSpPr>
              <a:spLocks noChangeShapeType="1"/>
            </p:cNvSpPr>
            <p:nvPr/>
          </p:nvSpPr>
          <p:spPr bwMode="auto">
            <a:xfrm flipV="1">
              <a:off x="1908175" y="4149725"/>
              <a:ext cx="576263" cy="647700"/>
            </a:xfrm>
            <a:prstGeom prst="line">
              <a:avLst/>
            </a:prstGeom>
            <a:noFill/>
            <a:ln w="19050" cap="rnd">
              <a:solidFill>
                <a:schemeClr val="tx1"/>
              </a:solidFill>
              <a:prstDash val="sysDot"/>
              <a:round/>
              <a:headEnd/>
              <a:tailEnd/>
            </a:ln>
            <a:effectLst/>
          </p:spPr>
          <p:txBody>
            <a:bodyPr>
              <a:prstTxWarp prst="textNoShape">
                <a:avLst/>
              </a:prstTxWarp>
            </a:bodyPr>
            <a:lstStyle/>
            <a:p>
              <a:endParaRPr lang="it-IT"/>
            </a:p>
          </p:txBody>
        </p:sp>
        <p:sp>
          <p:nvSpPr>
            <p:cNvPr id="34" name="Line 31"/>
            <p:cNvSpPr>
              <a:spLocks noChangeShapeType="1"/>
            </p:cNvSpPr>
            <p:nvPr/>
          </p:nvSpPr>
          <p:spPr bwMode="auto">
            <a:xfrm flipV="1">
              <a:off x="2555875" y="3716338"/>
              <a:ext cx="287338" cy="361950"/>
            </a:xfrm>
            <a:prstGeom prst="line">
              <a:avLst/>
            </a:prstGeom>
            <a:noFill/>
            <a:ln w="9525">
              <a:solidFill>
                <a:srgbClr val="FF0000"/>
              </a:solidFill>
              <a:round/>
              <a:headEnd/>
              <a:tailEnd type="triangle" w="med" len="med"/>
            </a:ln>
            <a:effectLst/>
          </p:spPr>
          <p:txBody>
            <a:bodyPr>
              <a:prstTxWarp prst="textNoShape">
                <a:avLst/>
              </a:prstTxWarp>
            </a:bodyPr>
            <a:lstStyle/>
            <a:p>
              <a:endParaRPr lang="it-IT"/>
            </a:p>
          </p:txBody>
        </p:sp>
        <p:sp>
          <p:nvSpPr>
            <p:cNvPr id="35" name="Line 32"/>
            <p:cNvSpPr>
              <a:spLocks noChangeShapeType="1"/>
            </p:cNvSpPr>
            <p:nvPr/>
          </p:nvSpPr>
          <p:spPr bwMode="auto">
            <a:xfrm flipH="1">
              <a:off x="1619250" y="4795838"/>
              <a:ext cx="287338" cy="361950"/>
            </a:xfrm>
            <a:prstGeom prst="line">
              <a:avLst/>
            </a:prstGeom>
            <a:noFill/>
            <a:ln w="9525">
              <a:solidFill>
                <a:srgbClr val="FF0000"/>
              </a:solidFill>
              <a:round/>
              <a:headEnd/>
              <a:tailEnd type="triangle" w="med" len="med"/>
            </a:ln>
            <a:effectLst/>
          </p:spPr>
          <p:txBody>
            <a:bodyPr>
              <a:prstTxWarp prst="textNoShape">
                <a:avLst/>
              </a:prstTxWarp>
            </a:bodyPr>
            <a:lstStyle/>
            <a:p>
              <a:endParaRPr lang="it-IT"/>
            </a:p>
          </p:txBody>
        </p:sp>
        <p:grpSp>
          <p:nvGrpSpPr>
            <p:cNvPr id="36" name="Group 36"/>
            <p:cNvGrpSpPr>
              <a:grpSpLocks/>
            </p:cNvGrpSpPr>
            <p:nvPr/>
          </p:nvGrpSpPr>
          <p:grpSpPr bwMode="auto">
            <a:xfrm>
              <a:off x="2484438" y="3141663"/>
              <a:ext cx="557212" cy="503237"/>
              <a:chOff x="1565" y="1979"/>
              <a:chExt cx="351" cy="317"/>
            </a:xfrm>
          </p:grpSpPr>
          <p:sp>
            <p:nvSpPr>
              <p:cNvPr id="37" name="Text Box 33"/>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38" name="Text Box 34"/>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21</a:t>
                </a:r>
              </a:p>
            </p:txBody>
          </p:sp>
          <p:sp>
            <p:nvSpPr>
              <p:cNvPr id="39" name="Line 35"/>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40" name="Group 37"/>
            <p:cNvGrpSpPr>
              <a:grpSpLocks/>
            </p:cNvGrpSpPr>
            <p:nvPr/>
          </p:nvGrpSpPr>
          <p:grpSpPr bwMode="auto">
            <a:xfrm>
              <a:off x="1711325" y="4868863"/>
              <a:ext cx="557213" cy="503237"/>
              <a:chOff x="1565" y="1979"/>
              <a:chExt cx="351" cy="317"/>
            </a:xfrm>
          </p:grpSpPr>
          <p:sp>
            <p:nvSpPr>
              <p:cNvPr id="41" name="Text Box 38"/>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42" name="Text Box 39"/>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12</a:t>
                </a:r>
              </a:p>
            </p:txBody>
          </p:sp>
          <p:sp>
            <p:nvSpPr>
              <p:cNvPr id="43" name="Line 40"/>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sp>
          <p:nvSpPr>
            <p:cNvPr id="44" name="Text Box 41"/>
            <p:cNvSpPr txBox="1">
              <a:spLocks noChangeArrowheads="1"/>
            </p:cNvSpPr>
            <p:nvPr/>
          </p:nvSpPr>
          <p:spPr bwMode="auto">
            <a:xfrm>
              <a:off x="5487988" y="2873375"/>
              <a:ext cx="3479800" cy="1187450"/>
            </a:xfrm>
            <a:prstGeom prst="rect">
              <a:avLst/>
            </a:prstGeom>
            <a:noFill/>
            <a:ln w="9525">
              <a:noFill/>
              <a:miter lim="800000"/>
              <a:headEnd/>
              <a:tailEnd/>
            </a:ln>
            <a:effectLst/>
          </p:spPr>
          <p:txBody>
            <a:bodyPr wrap="none">
              <a:prstTxWarp prst="textNoShape">
                <a:avLst/>
              </a:prstTxWarp>
              <a:spAutoFit/>
            </a:bodyPr>
            <a:lstStyle/>
            <a:p>
              <a:r>
                <a:rPr lang="it-IT"/>
                <a:t>Per il Terzo Principio della</a:t>
              </a:r>
            </a:p>
            <a:p>
              <a:r>
                <a:rPr lang="it-IT"/>
                <a:t>dinamica:</a:t>
              </a:r>
            </a:p>
            <a:p>
              <a:endParaRPr lang="it-IT"/>
            </a:p>
          </p:txBody>
        </p:sp>
        <p:grpSp>
          <p:nvGrpSpPr>
            <p:cNvPr id="45" name="Group 60"/>
            <p:cNvGrpSpPr>
              <a:grpSpLocks/>
            </p:cNvGrpSpPr>
            <p:nvPr/>
          </p:nvGrpSpPr>
          <p:grpSpPr bwMode="auto">
            <a:xfrm>
              <a:off x="5470525" y="3860800"/>
              <a:ext cx="1333500" cy="503238"/>
              <a:chOff x="4081" y="2432"/>
              <a:chExt cx="840" cy="317"/>
            </a:xfrm>
          </p:grpSpPr>
          <p:grpSp>
            <p:nvGrpSpPr>
              <p:cNvPr id="46" name="Group 42"/>
              <p:cNvGrpSpPr>
                <a:grpSpLocks/>
              </p:cNvGrpSpPr>
              <p:nvPr/>
            </p:nvGrpSpPr>
            <p:grpSpPr bwMode="auto">
              <a:xfrm>
                <a:off x="4570" y="2432"/>
                <a:ext cx="351" cy="317"/>
                <a:chOff x="1565" y="1979"/>
                <a:chExt cx="351" cy="317"/>
              </a:xfrm>
            </p:grpSpPr>
            <p:sp>
              <p:nvSpPr>
                <p:cNvPr id="51" name="Text Box 43"/>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52" name="Text Box 44"/>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21</a:t>
                  </a:r>
                </a:p>
              </p:txBody>
            </p:sp>
            <p:sp>
              <p:nvSpPr>
                <p:cNvPr id="53" name="Line 45"/>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47" name="Group 56"/>
              <p:cNvGrpSpPr>
                <a:grpSpLocks/>
              </p:cNvGrpSpPr>
              <p:nvPr/>
            </p:nvGrpSpPr>
            <p:grpSpPr bwMode="auto">
              <a:xfrm>
                <a:off x="4081" y="2432"/>
                <a:ext cx="571" cy="317"/>
                <a:chOff x="1565" y="1979"/>
                <a:chExt cx="571" cy="317"/>
              </a:xfrm>
            </p:grpSpPr>
            <p:sp>
              <p:nvSpPr>
                <p:cNvPr id="48" name="Text Box 57"/>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49" name="Text Box 58"/>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12</a:t>
                  </a:r>
                  <a:r>
                    <a:rPr lang="it-IT"/>
                    <a:t>= -</a:t>
                  </a:r>
                  <a:endParaRPr lang="it-IT" baseline="-25000"/>
                </a:p>
              </p:txBody>
            </p:sp>
            <p:sp>
              <p:nvSpPr>
                <p:cNvPr id="50" name="Line 59"/>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grpSp>
          <p:nvGrpSpPr>
            <p:cNvPr id="54" name="Group 61"/>
            <p:cNvGrpSpPr>
              <a:grpSpLocks/>
            </p:cNvGrpSpPr>
            <p:nvPr/>
          </p:nvGrpSpPr>
          <p:grpSpPr bwMode="auto">
            <a:xfrm>
              <a:off x="5470525" y="4292600"/>
              <a:ext cx="1333500" cy="503238"/>
              <a:chOff x="4081" y="2432"/>
              <a:chExt cx="840" cy="317"/>
            </a:xfrm>
          </p:grpSpPr>
          <p:grpSp>
            <p:nvGrpSpPr>
              <p:cNvPr id="55" name="Group 62"/>
              <p:cNvGrpSpPr>
                <a:grpSpLocks/>
              </p:cNvGrpSpPr>
              <p:nvPr/>
            </p:nvGrpSpPr>
            <p:grpSpPr bwMode="auto">
              <a:xfrm>
                <a:off x="4570" y="2432"/>
                <a:ext cx="351" cy="317"/>
                <a:chOff x="1565" y="1979"/>
                <a:chExt cx="351" cy="317"/>
              </a:xfrm>
            </p:grpSpPr>
            <p:sp>
              <p:nvSpPr>
                <p:cNvPr id="60" name="Text Box 63"/>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61" name="Text Box 64"/>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31</a:t>
                  </a:r>
                </a:p>
              </p:txBody>
            </p:sp>
            <p:sp>
              <p:nvSpPr>
                <p:cNvPr id="62" name="Line 65"/>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56" name="Group 66"/>
              <p:cNvGrpSpPr>
                <a:grpSpLocks/>
              </p:cNvGrpSpPr>
              <p:nvPr/>
            </p:nvGrpSpPr>
            <p:grpSpPr bwMode="auto">
              <a:xfrm>
                <a:off x="4081" y="2432"/>
                <a:ext cx="571" cy="317"/>
                <a:chOff x="1565" y="1979"/>
                <a:chExt cx="571" cy="317"/>
              </a:xfrm>
            </p:grpSpPr>
            <p:sp>
              <p:nvSpPr>
                <p:cNvPr id="57" name="Text Box 67"/>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58" name="Text Box 68"/>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13</a:t>
                  </a:r>
                  <a:r>
                    <a:rPr lang="it-IT"/>
                    <a:t>= -</a:t>
                  </a:r>
                  <a:endParaRPr lang="it-IT" baseline="-25000"/>
                </a:p>
              </p:txBody>
            </p:sp>
            <p:sp>
              <p:nvSpPr>
                <p:cNvPr id="59" name="Line 69"/>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grpSp>
          <p:nvGrpSpPr>
            <p:cNvPr id="63" name="Group 70"/>
            <p:cNvGrpSpPr>
              <a:grpSpLocks/>
            </p:cNvGrpSpPr>
            <p:nvPr/>
          </p:nvGrpSpPr>
          <p:grpSpPr bwMode="auto">
            <a:xfrm>
              <a:off x="5470525" y="4724400"/>
              <a:ext cx="1333500" cy="503238"/>
              <a:chOff x="4081" y="2432"/>
              <a:chExt cx="840" cy="317"/>
            </a:xfrm>
          </p:grpSpPr>
          <p:grpSp>
            <p:nvGrpSpPr>
              <p:cNvPr id="64" name="Group 71"/>
              <p:cNvGrpSpPr>
                <a:grpSpLocks/>
              </p:cNvGrpSpPr>
              <p:nvPr/>
            </p:nvGrpSpPr>
            <p:grpSpPr bwMode="auto">
              <a:xfrm>
                <a:off x="4570" y="2432"/>
                <a:ext cx="351" cy="317"/>
                <a:chOff x="1565" y="1979"/>
                <a:chExt cx="351" cy="317"/>
              </a:xfrm>
            </p:grpSpPr>
            <p:sp>
              <p:nvSpPr>
                <p:cNvPr id="69" name="Text Box 72"/>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70" name="Text Box 73"/>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41</a:t>
                  </a:r>
                </a:p>
              </p:txBody>
            </p:sp>
            <p:sp>
              <p:nvSpPr>
                <p:cNvPr id="71" name="Line 74"/>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65" name="Group 75"/>
              <p:cNvGrpSpPr>
                <a:grpSpLocks/>
              </p:cNvGrpSpPr>
              <p:nvPr/>
            </p:nvGrpSpPr>
            <p:grpSpPr bwMode="auto">
              <a:xfrm>
                <a:off x="4081" y="2432"/>
                <a:ext cx="571" cy="317"/>
                <a:chOff x="1565" y="1979"/>
                <a:chExt cx="571" cy="317"/>
              </a:xfrm>
            </p:grpSpPr>
            <p:sp>
              <p:nvSpPr>
                <p:cNvPr id="66" name="Text Box 76"/>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67" name="Text Box 77"/>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14</a:t>
                  </a:r>
                  <a:r>
                    <a:rPr lang="it-IT"/>
                    <a:t>= -</a:t>
                  </a:r>
                  <a:endParaRPr lang="it-IT" baseline="-25000"/>
                </a:p>
              </p:txBody>
            </p:sp>
            <p:sp>
              <p:nvSpPr>
                <p:cNvPr id="68" name="Line 78"/>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grpSp>
          <p:nvGrpSpPr>
            <p:cNvPr id="72" name="Group 79"/>
            <p:cNvGrpSpPr>
              <a:grpSpLocks/>
            </p:cNvGrpSpPr>
            <p:nvPr/>
          </p:nvGrpSpPr>
          <p:grpSpPr bwMode="auto">
            <a:xfrm>
              <a:off x="7486650" y="3860800"/>
              <a:ext cx="1333500" cy="503238"/>
              <a:chOff x="4081" y="2432"/>
              <a:chExt cx="840" cy="317"/>
            </a:xfrm>
          </p:grpSpPr>
          <p:grpSp>
            <p:nvGrpSpPr>
              <p:cNvPr id="73" name="Group 80"/>
              <p:cNvGrpSpPr>
                <a:grpSpLocks/>
              </p:cNvGrpSpPr>
              <p:nvPr/>
            </p:nvGrpSpPr>
            <p:grpSpPr bwMode="auto">
              <a:xfrm>
                <a:off x="4570" y="2432"/>
                <a:ext cx="351" cy="317"/>
                <a:chOff x="1565" y="1979"/>
                <a:chExt cx="351" cy="317"/>
              </a:xfrm>
            </p:grpSpPr>
            <p:sp>
              <p:nvSpPr>
                <p:cNvPr id="78" name="Text Box 81"/>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79" name="Text Box 82"/>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23</a:t>
                  </a:r>
                </a:p>
              </p:txBody>
            </p:sp>
            <p:sp>
              <p:nvSpPr>
                <p:cNvPr id="80" name="Line 83"/>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74" name="Group 84"/>
              <p:cNvGrpSpPr>
                <a:grpSpLocks/>
              </p:cNvGrpSpPr>
              <p:nvPr/>
            </p:nvGrpSpPr>
            <p:grpSpPr bwMode="auto">
              <a:xfrm>
                <a:off x="4081" y="2432"/>
                <a:ext cx="571" cy="317"/>
                <a:chOff x="1565" y="1979"/>
                <a:chExt cx="571" cy="317"/>
              </a:xfrm>
            </p:grpSpPr>
            <p:sp>
              <p:nvSpPr>
                <p:cNvPr id="75" name="Text Box 85"/>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76" name="Text Box 86"/>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32</a:t>
                  </a:r>
                  <a:r>
                    <a:rPr lang="it-IT"/>
                    <a:t>= -</a:t>
                  </a:r>
                  <a:endParaRPr lang="it-IT" baseline="-25000"/>
                </a:p>
              </p:txBody>
            </p:sp>
            <p:sp>
              <p:nvSpPr>
                <p:cNvPr id="77" name="Line 87"/>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grpSp>
          <p:nvGrpSpPr>
            <p:cNvPr id="81" name="Group 88"/>
            <p:cNvGrpSpPr>
              <a:grpSpLocks/>
            </p:cNvGrpSpPr>
            <p:nvPr/>
          </p:nvGrpSpPr>
          <p:grpSpPr bwMode="auto">
            <a:xfrm>
              <a:off x="7486650" y="4292600"/>
              <a:ext cx="1333500" cy="503238"/>
              <a:chOff x="4081" y="2432"/>
              <a:chExt cx="840" cy="317"/>
            </a:xfrm>
          </p:grpSpPr>
          <p:grpSp>
            <p:nvGrpSpPr>
              <p:cNvPr id="82" name="Group 89"/>
              <p:cNvGrpSpPr>
                <a:grpSpLocks/>
              </p:cNvGrpSpPr>
              <p:nvPr/>
            </p:nvGrpSpPr>
            <p:grpSpPr bwMode="auto">
              <a:xfrm>
                <a:off x="4570" y="2432"/>
                <a:ext cx="351" cy="317"/>
                <a:chOff x="1565" y="1979"/>
                <a:chExt cx="351" cy="317"/>
              </a:xfrm>
            </p:grpSpPr>
            <p:sp>
              <p:nvSpPr>
                <p:cNvPr id="87" name="Text Box 90"/>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88" name="Text Box 91"/>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43</a:t>
                  </a:r>
                </a:p>
              </p:txBody>
            </p:sp>
            <p:sp>
              <p:nvSpPr>
                <p:cNvPr id="89" name="Line 92"/>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83" name="Group 93"/>
              <p:cNvGrpSpPr>
                <a:grpSpLocks/>
              </p:cNvGrpSpPr>
              <p:nvPr/>
            </p:nvGrpSpPr>
            <p:grpSpPr bwMode="auto">
              <a:xfrm>
                <a:off x="4081" y="2432"/>
                <a:ext cx="571" cy="317"/>
                <a:chOff x="1565" y="1979"/>
                <a:chExt cx="571" cy="317"/>
              </a:xfrm>
            </p:grpSpPr>
            <p:sp>
              <p:nvSpPr>
                <p:cNvPr id="84" name="Text Box 94"/>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85" name="Text Box 95"/>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34</a:t>
                  </a:r>
                  <a:r>
                    <a:rPr lang="it-IT"/>
                    <a:t>= -</a:t>
                  </a:r>
                  <a:endParaRPr lang="it-IT" baseline="-25000"/>
                </a:p>
              </p:txBody>
            </p:sp>
            <p:sp>
              <p:nvSpPr>
                <p:cNvPr id="86" name="Line 96"/>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grpSp>
          <p:nvGrpSpPr>
            <p:cNvPr id="90" name="Group 97"/>
            <p:cNvGrpSpPr>
              <a:grpSpLocks/>
            </p:cNvGrpSpPr>
            <p:nvPr/>
          </p:nvGrpSpPr>
          <p:grpSpPr bwMode="auto">
            <a:xfrm>
              <a:off x="7486650" y="4724400"/>
              <a:ext cx="1333500" cy="503238"/>
              <a:chOff x="4081" y="2432"/>
              <a:chExt cx="840" cy="317"/>
            </a:xfrm>
          </p:grpSpPr>
          <p:grpSp>
            <p:nvGrpSpPr>
              <p:cNvPr id="91" name="Group 98"/>
              <p:cNvGrpSpPr>
                <a:grpSpLocks/>
              </p:cNvGrpSpPr>
              <p:nvPr/>
            </p:nvGrpSpPr>
            <p:grpSpPr bwMode="auto">
              <a:xfrm>
                <a:off x="4570" y="2432"/>
                <a:ext cx="351" cy="317"/>
                <a:chOff x="1565" y="1979"/>
                <a:chExt cx="351" cy="317"/>
              </a:xfrm>
            </p:grpSpPr>
            <p:sp>
              <p:nvSpPr>
                <p:cNvPr id="96" name="Text Box 99"/>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97" name="Text Box 100"/>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53</a:t>
                  </a:r>
                </a:p>
              </p:txBody>
            </p:sp>
            <p:sp>
              <p:nvSpPr>
                <p:cNvPr id="98" name="Line 101"/>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92" name="Group 102"/>
              <p:cNvGrpSpPr>
                <a:grpSpLocks/>
              </p:cNvGrpSpPr>
              <p:nvPr/>
            </p:nvGrpSpPr>
            <p:grpSpPr bwMode="auto">
              <a:xfrm>
                <a:off x="4081" y="2432"/>
                <a:ext cx="571" cy="317"/>
                <a:chOff x="1565" y="1979"/>
                <a:chExt cx="571" cy="317"/>
              </a:xfrm>
            </p:grpSpPr>
            <p:sp>
              <p:nvSpPr>
                <p:cNvPr id="93" name="Text Box 103"/>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94" name="Text Box 104"/>
                <p:cNvSpPr txBox="1">
                  <a:spLocks noChangeArrowheads="1"/>
                </p:cNvSpPr>
                <p:nvPr/>
              </p:nvSpPr>
              <p:spPr bwMode="auto">
                <a:xfrm>
                  <a:off x="1565" y="2008"/>
                  <a:ext cx="57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35</a:t>
                  </a:r>
                  <a:r>
                    <a:rPr lang="it-IT"/>
                    <a:t>= -</a:t>
                  </a:r>
                  <a:endParaRPr lang="it-IT" baseline="-25000"/>
                </a:p>
              </p:txBody>
            </p:sp>
            <p:sp>
              <p:nvSpPr>
                <p:cNvPr id="95" name="Line 105"/>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sp>
          <p:nvSpPr>
            <p:cNvPr id="99" name="Text Box 106"/>
            <p:cNvSpPr txBox="1">
              <a:spLocks noChangeArrowheads="1"/>
            </p:cNvSpPr>
            <p:nvPr/>
          </p:nvSpPr>
          <p:spPr bwMode="auto">
            <a:xfrm>
              <a:off x="5559425" y="5321300"/>
              <a:ext cx="3232150" cy="457200"/>
            </a:xfrm>
            <a:prstGeom prst="rect">
              <a:avLst/>
            </a:prstGeom>
            <a:noFill/>
            <a:ln w="9525">
              <a:noFill/>
              <a:miter lim="800000"/>
              <a:headEnd/>
              <a:tailEnd/>
            </a:ln>
            <a:effectLst/>
          </p:spPr>
          <p:txBody>
            <a:bodyPr wrap="none">
              <a:prstTxWarp prst="textNoShape">
                <a:avLst/>
              </a:prstTxWarp>
              <a:spAutoFit/>
            </a:bodyPr>
            <a:lstStyle/>
            <a:p>
              <a:r>
                <a:rPr lang="it-IT"/>
                <a:t>…………………………</a:t>
              </a:r>
            </a:p>
          </p:txBody>
        </p:sp>
        <p:sp>
          <p:nvSpPr>
            <p:cNvPr id="100" name="Text Box 107"/>
            <p:cNvSpPr txBox="1">
              <a:spLocks noChangeArrowheads="1"/>
            </p:cNvSpPr>
            <p:nvPr/>
          </p:nvSpPr>
          <p:spPr bwMode="auto">
            <a:xfrm>
              <a:off x="2463800" y="5969000"/>
              <a:ext cx="6711950" cy="457200"/>
            </a:xfrm>
            <a:prstGeom prst="rect">
              <a:avLst/>
            </a:prstGeom>
            <a:noFill/>
            <a:ln w="9525">
              <a:noFill/>
              <a:miter lim="800000"/>
              <a:headEnd/>
              <a:tailEnd/>
            </a:ln>
            <a:effectLst/>
          </p:spPr>
          <p:txBody>
            <a:bodyPr wrap="none">
              <a:prstTxWarp prst="textNoShape">
                <a:avLst/>
              </a:prstTxWarp>
              <a:spAutoFit/>
            </a:bodyPr>
            <a:lstStyle/>
            <a:p>
              <a:r>
                <a:rPr lang="it-IT"/>
                <a:t>Le forze interne sono a due a due uguali ed opposte ! </a:t>
              </a:r>
            </a:p>
          </p:txBody>
        </p:sp>
        <p:sp>
          <p:nvSpPr>
            <p:cNvPr id="101" name="Line 110"/>
            <p:cNvSpPr>
              <a:spLocks noChangeShapeType="1"/>
            </p:cNvSpPr>
            <p:nvPr/>
          </p:nvSpPr>
          <p:spPr bwMode="auto">
            <a:xfrm>
              <a:off x="2555875" y="4089400"/>
              <a:ext cx="936625" cy="0"/>
            </a:xfrm>
            <a:prstGeom prst="line">
              <a:avLst/>
            </a:prstGeom>
            <a:noFill/>
            <a:ln w="19050" cap="rnd">
              <a:solidFill>
                <a:schemeClr val="tx1"/>
              </a:solidFill>
              <a:prstDash val="sysDot"/>
              <a:round/>
              <a:headEnd/>
              <a:tailEnd/>
            </a:ln>
            <a:effectLst/>
          </p:spPr>
          <p:txBody>
            <a:bodyPr>
              <a:prstTxWarp prst="textNoShape">
                <a:avLst/>
              </a:prstTxWarp>
            </a:bodyPr>
            <a:lstStyle/>
            <a:p>
              <a:endParaRPr lang="it-IT"/>
            </a:p>
          </p:txBody>
        </p:sp>
        <p:sp>
          <p:nvSpPr>
            <p:cNvPr id="102" name="Line 111"/>
            <p:cNvSpPr>
              <a:spLocks noChangeShapeType="1"/>
            </p:cNvSpPr>
            <p:nvPr/>
          </p:nvSpPr>
          <p:spPr bwMode="auto">
            <a:xfrm>
              <a:off x="2555875" y="4102100"/>
              <a:ext cx="287338" cy="0"/>
            </a:xfrm>
            <a:prstGeom prst="line">
              <a:avLst/>
            </a:prstGeom>
            <a:noFill/>
            <a:ln w="9525">
              <a:solidFill>
                <a:srgbClr val="FF0000"/>
              </a:solidFill>
              <a:round/>
              <a:headEnd/>
              <a:tailEnd type="triangle" w="med" len="med"/>
            </a:ln>
            <a:effectLst/>
          </p:spPr>
          <p:txBody>
            <a:bodyPr>
              <a:prstTxWarp prst="textNoShape">
                <a:avLst/>
              </a:prstTxWarp>
            </a:bodyPr>
            <a:lstStyle/>
            <a:p>
              <a:endParaRPr lang="it-IT"/>
            </a:p>
          </p:txBody>
        </p:sp>
        <p:sp>
          <p:nvSpPr>
            <p:cNvPr id="103" name="Line 112"/>
            <p:cNvSpPr>
              <a:spLocks noChangeShapeType="1"/>
            </p:cNvSpPr>
            <p:nvPr/>
          </p:nvSpPr>
          <p:spPr bwMode="auto">
            <a:xfrm flipH="1">
              <a:off x="3276600" y="4076700"/>
              <a:ext cx="287338" cy="0"/>
            </a:xfrm>
            <a:prstGeom prst="line">
              <a:avLst/>
            </a:prstGeom>
            <a:noFill/>
            <a:ln w="9525">
              <a:solidFill>
                <a:srgbClr val="FF0000"/>
              </a:solidFill>
              <a:round/>
              <a:headEnd/>
              <a:tailEnd type="triangle" w="med" len="med"/>
            </a:ln>
            <a:effectLst/>
          </p:spPr>
          <p:txBody>
            <a:bodyPr>
              <a:prstTxWarp prst="textNoShape">
                <a:avLst/>
              </a:prstTxWarp>
            </a:bodyPr>
            <a:lstStyle/>
            <a:p>
              <a:endParaRPr lang="it-IT"/>
            </a:p>
          </p:txBody>
        </p:sp>
        <p:grpSp>
          <p:nvGrpSpPr>
            <p:cNvPr id="104" name="Group 113"/>
            <p:cNvGrpSpPr>
              <a:grpSpLocks/>
            </p:cNvGrpSpPr>
            <p:nvPr/>
          </p:nvGrpSpPr>
          <p:grpSpPr bwMode="auto">
            <a:xfrm>
              <a:off x="2574925" y="4005263"/>
              <a:ext cx="557213" cy="503237"/>
              <a:chOff x="1565" y="1979"/>
              <a:chExt cx="351" cy="317"/>
            </a:xfrm>
          </p:grpSpPr>
          <p:sp>
            <p:nvSpPr>
              <p:cNvPr id="105" name="Text Box 114"/>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106" name="Text Box 115"/>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24</a:t>
                </a:r>
              </a:p>
            </p:txBody>
          </p:sp>
          <p:sp>
            <p:nvSpPr>
              <p:cNvPr id="107" name="Line 116"/>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nvGrpSpPr>
            <p:cNvPr id="108" name="Group 117"/>
            <p:cNvGrpSpPr>
              <a:grpSpLocks/>
            </p:cNvGrpSpPr>
            <p:nvPr/>
          </p:nvGrpSpPr>
          <p:grpSpPr bwMode="auto">
            <a:xfrm>
              <a:off x="3348038" y="4005263"/>
              <a:ext cx="557212" cy="503237"/>
              <a:chOff x="1565" y="1979"/>
              <a:chExt cx="351" cy="317"/>
            </a:xfrm>
          </p:grpSpPr>
          <p:sp>
            <p:nvSpPr>
              <p:cNvPr id="109" name="Text Box 118"/>
              <p:cNvSpPr txBox="1">
                <a:spLocks noChangeArrowheads="1"/>
              </p:cNvSpPr>
              <p:nvPr/>
            </p:nvSpPr>
            <p:spPr bwMode="auto">
              <a:xfrm>
                <a:off x="1733" y="1979"/>
                <a:ext cx="116" cy="288"/>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110" name="Text Box 119"/>
              <p:cNvSpPr txBox="1">
                <a:spLocks noChangeArrowheads="1"/>
              </p:cNvSpPr>
              <p:nvPr/>
            </p:nvSpPr>
            <p:spPr bwMode="auto">
              <a:xfrm>
                <a:off x="1565" y="2008"/>
                <a:ext cx="351" cy="288"/>
              </a:xfrm>
              <a:prstGeom prst="rect">
                <a:avLst/>
              </a:prstGeom>
              <a:noFill/>
              <a:ln w="9525">
                <a:noFill/>
                <a:miter lim="800000"/>
                <a:headEnd/>
                <a:tailEnd/>
              </a:ln>
              <a:effectLst/>
            </p:spPr>
            <p:txBody>
              <a:bodyPr wrap="none">
                <a:prstTxWarp prst="textNoShape">
                  <a:avLst/>
                </a:prstTxWarp>
                <a:spAutoFit/>
              </a:bodyPr>
              <a:lstStyle/>
              <a:p>
                <a:r>
                  <a:rPr lang="it-IT"/>
                  <a:t>F</a:t>
                </a:r>
                <a:r>
                  <a:rPr lang="it-IT" baseline="-25000"/>
                  <a:t>42</a:t>
                </a:r>
              </a:p>
            </p:txBody>
          </p:sp>
          <p:sp>
            <p:nvSpPr>
              <p:cNvPr id="111" name="Line 120"/>
              <p:cNvSpPr>
                <a:spLocks noChangeShapeType="1"/>
              </p:cNvSpPr>
              <p:nvPr/>
            </p:nvSpPr>
            <p:spPr bwMode="auto">
              <a:xfrm>
                <a:off x="1610" y="2069"/>
                <a:ext cx="136"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normAutofit fontScale="90000"/>
          </a:bodyPr>
          <a:lstStyle/>
          <a:p>
            <a:r>
              <a:rPr lang="it-IT" dirty="0" smtClean="0"/>
              <a:t>Teorema del moto del centro di massa</a:t>
            </a:r>
            <a:endParaRPr lang="it-IT" dirty="0"/>
          </a:p>
        </p:txBody>
      </p:sp>
      <p:graphicFrame>
        <p:nvGraphicFramePr>
          <p:cNvPr id="8" name="Object 7"/>
          <p:cNvGraphicFramePr>
            <a:graphicFrameLocks noChangeAspect="1"/>
          </p:cNvGraphicFramePr>
          <p:nvPr/>
        </p:nvGraphicFramePr>
        <p:xfrm>
          <a:off x="7315200" y="1447800"/>
          <a:ext cx="1555531" cy="609600"/>
        </p:xfrm>
        <a:graphic>
          <a:graphicData uri="http://schemas.openxmlformats.org/presentationml/2006/ole">
            <p:oleObj spid="_x0000_s52226" name="Equation" r:id="rId3" imgW="939800" imgH="368300" progId="Equation.3">
              <p:embed/>
            </p:oleObj>
          </a:graphicData>
        </a:graphic>
      </p:graphicFrame>
      <p:graphicFrame>
        <p:nvGraphicFramePr>
          <p:cNvPr id="10" name="Object 9"/>
          <p:cNvGraphicFramePr>
            <a:graphicFrameLocks/>
          </p:cNvGraphicFramePr>
          <p:nvPr/>
        </p:nvGraphicFramePr>
        <p:xfrm>
          <a:off x="1143000" y="1397000"/>
          <a:ext cx="6858000" cy="4064000"/>
        </p:xfrm>
        <a:graphic>
          <a:graphicData uri="http://schemas.openxmlformats.org/presentationml/2006/ole">
            <p:oleObj spid="_x0000_s52227" name="Equation" r:id="rId4" imgW="0" imgH="0" progId="Equation.3">
              <p:embed/>
            </p:oleObj>
          </a:graphicData>
        </a:graphic>
      </p:graphicFrame>
      <p:sp>
        <p:nvSpPr>
          <p:cNvPr id="11" name="Content Placeholder 10"/>
          <p:cNvSpPr>
            <a:spLocks noGrp="1"/>
          </p:cNvSpPr>
          <p:nvPr>
            <p:ph sz="quarter" idx="1"/>
          </p:nvPr>
        </p:nvSpPr>
        <p:spPr/>
        <p:txBody>
          <a:bodyPr/>
          <a:lstStyle/>
          <a:p>
            <a:r>
              <a:rPr lang="it-IT" dirty="0" smtClean="0"/>
              <a:t>sommando membro a membro tutte le equazioni</a:t>
            </a:r>
          </a:p>
          <a:p>
            <a:pPr>
              <a:buNone/>
            </a:pPr>
            <a:r>
              <a:rPr lang="it-IT" b="1" dirty="0" smtClean="0"/>
              <a:t>	</a:t>
            </a:r>
            <a:r>
              <a:rPr lang="it-IT" dirty="0" smtClean="0"/>
              <a:t>ed utilizzando il terzo principio della dinamica:</a:t>
            </a:r>
            <a:r>
              <a:rPr lang="it-IT" b="1" dirty="0" smtClean="0"/>
              <a:t> </a:t>
            </a:r>
          </a:p>
        </p:txBody>
      </p:sp>
      <p:graphicFrame>
        <p:nvGraphicFramePr>
          <p:cNvPr id="104" name="Object 12"/>
          <p:cNvGraphicFramePr>
            <a:graphicFrameLocks noChangeAspect="1"/>
          </p:cNvGraphicFramePr>
          <p:nvPr/>
        </p:nvGraphicFramePr>
        <p:xfrm>
          <a:off x="3962400" y="2895600"/>
          <a:ext cx="1625600" cy="869950"/>
        </p:xfrm>
        <a:graphic>
          <a:graphicData uri="http://schemas.openxmlformats.org/presentationml/2006/ole">
            <p:oleObj spid="_x0000_s52228" name="Equation" r:id="rId5" imgW="736560" imgH="393480" progId="Equation.3">
              <p:embed/>
            </p:oleObj>
          </a:graphicData>
        </a:graphic>
      </p:graphicFrame>
      <p:graphicFrame>
        <p:nvGraphicFramePr>
          <p:cNvPr id="108" name="Object 14"/>
          <p:cNvGraphicFramePr>
            <a:graphicFrameLocks noChangeAspect="1"/>
          </p:cNvGraphicFramePr>
          <p:nvPr/>
        </p:nvGraphicFramePr>
        <p:xfrm>
          <a:off x="3929062" y="5367338"/>
          <a:ext cx="1709738" cy="560387"/>
        </p:xfrm>
        <a:graphic>
          <a:graphicData uri="http://schemas.openxmlformats.org/presentationml/2006/ole">
            <p:oleObj spid="_x0000_s52229" name="Equation" r:id="rId6" imgW="774360" imgH="253800" progId="Equation.3">
              <p:embed/>
            </p:oleObj>
          </a:graphicData>
        </a:graphic>
      </p:graphicFrame>
      <p:graphicFrame>
        <p:nvGraphicFramePr>
          <p:cNvPr id="112" name="Object 17"/>
          <p:cNvGraphicFramePr>
            <a:graphicFrameLocks noChangeAspect="1"/>
          </p:cNvGraphicFramePr>
          <p:nvPr/>
        </p:nvGraphicFramePr>
        <p:xfrm>
          <a:off x="3897312" y="4278313"/>
          <a:ext cx="1738313" cy="869950"/>
        </p:xfrm>
        <a:graphic>
          <a:graphicData uri="http://schemas.openxmlformats.org/presentationml/2006/ole">
            <p:oleObj spid="_x0000_s52230" name="Equation" r:id="rId7" imgW="787320" imgH="393480" progId="Equation.3">
              <p:embed/>
            </p:oleObj>
          </a:graphicData>
        </a:graphic>
      </p:graphicFrame>
      <p:sp>
        <p:nvSpPr>
          <p:cNvPr id="113" name="Text Box 20"/>
          <p:cNvSpPr txBox="1">
            <a:spLocks noChangeArrowheads="1"/>
          </p:cNvSpPr>
          <p:nvPr/>
        </p:nvSpPr>
        <p:spPr bwMode="auto">
          <a:xfrm>
            <a:off x="5905500" y="4487863"/>
            <a:ext cx="2973387" cy="1187450"/>
          </a:xfrm>
          <a:prstGeom prst="rect">
            <a:avLst/>
          </a:prstGeom>
          <a:noFill/>
          <a:ln w="9525">
            <a:noFill/>
            <a:miter lim="800000"/>
            <a:headEnd/>
            <a:tailEnd/>
          </a:ln>
          <a:effectLst/>
        </p:spPr>
        <p:txBody>
          <a:bodyPr wrap="none">
            <a:prstTxWarp prst="textNoShape">
              <a:avLst/>
            </a:prstTxWarp>
            <a:spAutoFit/>
          </a:bodyPr>
          <a:lstStyle/>
          <a:p>
            <a:r>
              <a:rPr lang="it-IT"/>
              <a:t>attribuendo al centro </a:t>
            </a:r>
          </a:p>
          <a:p>
            <a:r>
              <a:rPr lang="it-IT"/>
              <a:t>di massa tutta la massa</a:t>
            </a:r>
          </a:p>
          <a:p>
            <a:r>
              <a:rPr lang="it-IT"/>
              <a:t>del sistema</a:t>
            </a:r>
          </a:p>
        </p:txBody>
      </p:sp>
      <p:sp>
        <p:nvSpPr>
          <p:cNvPr id="114" name="AutoShape 21"/>
          <p:cNvSpPr>
            <a:spLocks/>
          </p:cNvSpPr>
          <p:nvPr/>
        </p:nvSpPr>
        <p:spPr bwMode="auto">
          <a:xfrm>
            <a:off x="5638800" y="4056063"/>
            <a:ext cx="288925" cy="2016125"/>
          </a:xfrm>
          <a:prstGeom prst="rightBrace">
            <a:avLst>
              <a:gd name="adj1" fmla="val 58150"/>
              <a:gd name="adj2" fmla="val 50000"/>
            </a:avLst>
          </a:prstGeom>
          <a:noFill/>
          <a:ln w="9525">
            <a:solidFill>
              <a:schemeClr val="tx1"/>
            </a:solidFill>
            <a:round/>
            <a:headEnd/>
            <a:tailEnd/>
          </a:ln>
          <a:effectLst/>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4213" y="333375"/>
            <a:ext cx="8208962" cy="515938"/>
          </a:xfrm>
        </p:spPr>
        <p:txBody>
          <a:bodyPr>
            <a:normAutofit fontScale="90000"/>
          </a:bodyPr>
          <a:lstStyle/>
          <a:p>
            <a:r>
              <a:rPr lang="it-IT" sz="4000"/>
              <a:t>Teorema del moto del centro di massa</a:t>
            </a:r>
          </a:p>
        </p:txBody>
      </p:sp>
      <p:graphicFrame>
        <p:nvGraphicFramePr>
          <p:cNvPr id="23559" name="Object 7"/>
          <p:cNvGraphicFramePr>
            <a:graphicFrameLocks noChangeAspect="1"/>
          </p:cNvGraphicFramePr>
          <p:nvPr/>
        </p:nvGraphicFramePr>
        <p:xfrm>
          <a:off x="4446588" y="3429000"/>
          <a:ext cx="1709737" cy="560388"/>
        </p:xfrm>
        <a:graphic>
          <a:graphicData uri="http://schemas.openxmlformats.org/presentationml/2006/ole">
            <p:oleObj spid="_x0000_s55298" name="Equation" r:id="rId3" imgW="774360" imgH="253800" progId="Equation.3">
              <p:embed/>
            </p:oleObj>
          </a:graphicData>
        </a:graphic>
      </p:graphicFrame>
      <p:graphicFrame>
        <p:nvGraphicFramePr>
          <p:cNvPr id="23562" name="Object 10"/>
          <p:cNvGraphicFramePr>
            <a:graphicFrameLocks noChangeAspect="1"/>
          </p:cNvGraphicFramePr>
          <p:nvPr/>
        </p:nvGraphicFramePr>
        <p:xfrm>
          <a:off x="1187450" y="3284538"/>
          <a:ext cx="1738313" cy="869950"/>
        </p:xfrm>
        <a:graphic>
          <a:graphicData uri="http://schemas.openxmlformats.org/presentationml/2006/ole">
            <p:oleObj spid="_x0000_s55299" name="Equation" r:id="rId4" imgW="787320" imgH="393480" progId="Equation.3">
              <p:embed/>
            </p:oleObj>
          </a:graphicData>
        </a:graphic>
      </p:graphicFrame>
      <p:sp>
        <p:nvSpPr>
          <p:cNvPr id="23567" name="Text Box 15"/>
          <p:cNvSpPr txBox="1">
            <a:spLocks noChangeArrowheads="1"/>
          </p:cNvSpPr>
          <p:nvPr/>
        </p:nvSpPr>
        <p:spPr bwMode="auto">
          <a:xfrm>
            <a:off x="609600" y="1143000"/>
            <a:ext cx="8202962" cy="1815882"/>
          </a:xfrm>
          <a:prstGeom prst="rect">
            <a:avLst/>
          </a:prstGeom>
          <a:noFill/>
          <a:ln w="9525">
            <a:noFill/>
            <a:miter lim="800000"/>
            <a:headEnd/>
            <a:tailEnd/>
          </a:ln>
          <a:effectLst/>
        </p:spPr>
        <p:txBody>
          <a:bodyPr wrap="none">
            <a:prstTxWarp prst="textNoShape">
              <a:avLst/>
            </a:prstTxWarp>
            <a:spAutoFit/>
          </a:bodyPr>
          <a:lstStyle/>
          <a:p>
            <a:r>
              <a:rPr lang="it-IT" sz="2800" dirty="0" smtClean="0"/>
              <a:t>Queste </a:t>
            </a:r>
            <a:r>
              <a:rPr lang="it-IT" sz="2800" dirty="0"/>
              <a:t>equazioni</a:t>
            </a:r>
            <a:r>
              <a:rPr lang="it-IT" sz="2800" dirty="0" smtClean="0"/>
              <a:t>  </a:t>
            </a:r>
            <a:r>
              <a:rPr lang="it-IT" sz="2800" dirty="0"/>
              <a:t>ci dicono che, se attribuiamo al centro di </a:t>
            </a:r>
          </a:p>
          <a:p>
            <a:r>
              <a:rPr lang="it-IT" sz="2800" dirty="0"/>
              <a:t>massa tutta la massa del sistema, la dinamica di questo punto è </a:t>
            </a:r>
          </a:p>
          <a:p>
            <a:r>
              <a:rPr lang="it-IT" sz="2800" dirty="0"/>
              <a:t>governata dalla 2° legge di Newton, scritta considerando solo </a:t>
            </a:r>
          </a:p>
          <a:p>
            <a:r>
              <a:rPr lang="it-IT" sz="2800" dirty="0"/>
              <a:t>le forze esterne (tutte) ed ignorando le forze interne. </a:t>
            </a:r>
          </a:p>
        </p:txBody>
      </p:sp>
      <p:sp>
        <p:nvSpPr>
          <p:cNvPr id="23568" name="AutoShape 16"/>
          <p:cNvSpPr>
            <a:spLocks noChangeArrowheads="1"/>
          </p:cNvSpPr>
          <p:nvPr/>
        </p:nvSpPr>
        <p:spPr bwMode="auto">
          <a:xfrm>
            <a:off x="3276600" y="3500438"/>
            <a:ext cx="863600" cy="433387"/>
          </a:xfrm>
          <a:prstGeom prst="leftRightArrow">
            <a:avLst>
              <a:gd name="adj1" fmla="val 50000"/>
              <a:gd name="adj2" fmla="val 39854"/>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it-IT"/>
          </a:p>
        </p:txBody>
      </p:sp>
      <p:sp>
        <p:nvSpPr>
          <p:cNvPr id="23570" name="Line 18"/>
          <p:cNvSpPr>
            <a:spLocks noChangeShapeType="1"/>
          </p:cNvSpPr>
          <p:nvPr/>
        </p:nvSpPr>
        <p:spPr bwMode="auto">
          <a:xfrm flipV="1">
            <a:off x="323850" y="4365625"/>
            <a:ext cx="0" cy="215900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sp>
        <p:nvSpPr>
          <p:cNvPr id="23571" name="Line 19"/>
          <p:cNvSpPr>
            <a:spLocks noChangeShapeType="1"/>
          </p:cNvSpPr>
          <p:nvPr/>
        </p:nvSpPr>
        <p:spPr bwMode="auto">
          <a:xfrm>
            <a:off x="323850" y="6524625"/>
            <a:ext cx="2519363" cy="0"/>
          </a:xfrm>
          <a:prstGeom prst="line">
            <a:avLst/>
          </a:prstGeom>
          <a:noFill/>
          <a:ln w="9525">
            <a:solidFill>
              <a:schemeClr val="tx1"/>
            </a:solidFill>
            <a:round/>
            <a:headEnd/>
            <a:tailEnd type="triangle" w="med" len="med"/>
          </a:ln>
          <a:effectLst/>
        </p:spPr>
        <p:txBody>
          <a:bodyPr>
            <a:prstTxWarp prst="textNoShape">
              <a:avLst/>
            </a:prstTxWarp>
          </a:bodyPr>
          <a:lstStyle/>
          <a:p>
            <a:endParaRPr lang="it-IT"/>
          </a:p>
        </p:txBody>
      </p:sp>
      <p:sp>
        <p:nvSpPr>
          <p:cNvPr id="23573" name="Arc 21"/>
          <p:cNvSpPr>
            <a:spLocks/>
          </p:cNvSpPr>
          <p:nvPr/>
        </p:nvSpPr>
        <p:spPr bwMode="auto">
          <a:xfrm rot="9857910" flipH="1" flipV="1">
            <a:off x="374650" y="5662613"/>
            <a:ext cx="2032000" cy="1616075"/>
          </a:xfrm>
          <a:custGeom>
            <a:avLst/>
            <a:gdLst>
              <a:gd name="G0" fmla="+- 15635 0 0"/>
              <a:gd name="G1" fmla="+- 21600 0 0"/>
              <a:gd name="G2" fmla="+- 21600 0 0"/>
              <a:gd name="T0" fmla="*/ 0 w 36396"/>
              <a:gd name="T1" fmla="*/ 6697 h 21600"/>
              <a:gd name="T2" fmla="*/ 36396 w 36396"/>
              <a:gd name="T3" fmla="*/ 15640 h 21600"/>
              <a:gd name="T4" fmla="*/ 15635 w 36396"/>
              <a:gd name="T5" fmla="*/ 21600 h 21600"/>
            </a:gdLst>
            <a:ahLst/>
            <a:cxnLst>
              <a:cxn ang="0">
                <a:pos x="T0" y="T1"/>
              </a:cxn>
              <a:cxn ang="0">
                <a:pos x="T2" y="T3"/>
              </a:cxn>
              <a:cxn ang="0">
                <a:pos x="T4" y="T5"/>
              </a:cxn>
            </a:cxnLst>
            <a:rect l="0" t="0" r="r" b="b"/>
            <a:pathLst>
              <a:path w="36396" h="21600" fill="none" extrusionOk="0">
                <a:moveTo>
                  <a:pt x="-1" y="6696"/>
                </a:moveTo>
                <a:cubicBezTo>
                  <a:pt x="4076" y="2420"/>
                  <a:pt x="9726" y="-1"/>
                  <a:pt x="15635" y="-1"/>
                </a:cubicBezTo>
                <a:cubicBezTo>
                  <a:pt x="25268" y="-1"/>
                  <a:pt x="33738" y="6379"/>
                  <a:pt x="36396" y="15639"/>
                </a:cubicBezTo>
              </a:path>
              <a:path w="36396" h="21600" stroke="0" extrusionOk="0">
                <a:moveTo>
                  <a:pt x="-1" y="6696"/>
                </a:moveTo>
                <a:cubicBezTo>
                  <a:pt x="4076" y="2420"/>
                  <a:pt x="9726" y="-1"/>
                  <a:pt x="15635" y="-1"/>
                </a:cubicBezTo>
                <a:cubicBezTo>
                  <a:pt x="25268" y="-1"/>
                  <a:pt x="33738" y="6379"/>
                  <a:pt x="36396" y="15639"/>
                </a:cubicBezTo>
                <a:lnTo>
                  <a:pt x="15635" y="21600"/>
                </a:lnTo>
                <a:close/>
              </a:path>
            </a:pathLst>
          </a:custGeom>
          <a:noFill/>
          <a:ln w="9525">
            <a:solidFill>
              <a:schemeClr val="tx1"/>
            </a:solidFill>
            <a:round/>
            <a:headEnd/>
            <a:tailEnd/>
          </a:ln>
          <a:effectLst/>
        </p:spPr>
        <p:txBody>
          <a:bodyPr wrap="none" anchor="ctr">
            <a:prstTxWarp prst="textNoShape">
              <a:avLst/>
            </a:prstTxWarp>
          </a:bodyPr>
          <a:lstStyle/>
          <a:p>
            <a:endParaRPr lang="it-IT"/>
          </a:p>
        </p:txBody>
      </p:sp>
      <p:sp>
        <p:nvSpPr>
          <p:cNvPr id="23574" name="Oval 22"/>
          <p:cNvSpPr>
            <a:spLocks noChangeArrowheads="1"/>
          </p:cNvSpPr>
          <p:nvPr/>
        </p:nvSpPr>
        <p:spPr bwMode="auto">
          <a:xfrm>
            <a:off x="1549400" y="5876925"/>
            <a:ext cx="71438"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75" name="Oval 23"/>
          <p:cNvSpPr>
            <a:spLocks noChangeArrowheads="1"/>
          </p:cNvSpPr>
          <p:nvPr/>
        </p:nvSpPr>
        <p:spPr bwMode="auto">
          <a:xfrm>
            <a:off x="1619250" y="5589588"/>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76" name="Text Box 24"/>
          <p:cNvSpPr txBox="1">
            <a:spLocks noChangeArrowheads="1"/>
          </p:cNvSpPr>
          <p:nvPr/>
        </p:nvSpPr>
        <p:spPr bwMode="auto">
          <a:xfrm>
            <a:off x="3352800" y="4508718"/>
            <a:ext cx="5660524" cy="1815882"/>
          </a:xfrm>
          <a:prstGeom prst="rect">
            <a:avLst/>
          </a:prstGeom>
          <a:noFill/>
          <a:ln w="9525">
            <a:noFill/>
            <a:miter lim="800000"/>
            <a:headEnd/>
            <a:tailEnd/>
          </a:ln>
          <a:effectLst/>
        </p:spPr>
        <p:txBody>
          <a:bodyPr wrap="none">
            <a:prstTxWarp prst="textNoShape">
              <a:avLst/>
            </a:prstTxWarp>
            <a:spAutoFit/>
          </a:bodyPr>
          <a:lstStyle/>
          <a:p>
            <a:r>
              <a:rPr lang="it-IT" sz="2800" dirty="0"/>
              <a:t>Ad esempio, il moto del centro di massa</a:t>
            </a:r>
          </a:p>
          <a:p>
            <a:r>
              <a:rPr lang="it-IT" sz="2800" dirty="0"/>
              <a:t>di una palla di cannone che esplode a metà </a:t>
            </a:r>
          </a:p>
          <a:p>
            <a:r>
              <a:rPr lang="it-IT" sz="2800" dirty="0"/>
              <a:t>della sua traiettoria è sempre parabolico, </a:t>
            </a:r>
          </a:p>
          <a:p>
            <a:r>
              <a:rPr lang="it-IT" sz="2800" dirty="0"/>
              <a:t>anche dopo l’esplosione.  </a:t>
            </a:r>
          </a:p>
        </p:txBody>
      </p:sp>
      <p:sp>
        <p:nvSpPr>
          <p:cNvPr id="23577" name="Oval 25"/>
          <p:cNvSpPr>
            <a:spLocks noChangeArrowheads="1"/>
          </p:cNvSpPr>
          <p:nvPr/>
        </p:nvSpPr>
        <p:spPr bwMode="auto">
          <a:xfrm>
            <a:off x="252413" y="6381750"/>
            <a:ext cx="215900" cy="2159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3578" name="Oval 26"/>
          <p:cNvSpPr>
            <a:spLocks noChangeArrowheads="1"/>
          </p:cNvSpPr>
          <p:nvPr/>
        </p:nvSpPr>
        <p:spPr bwMode="auto">
          <a:xfrm>
            <a:off x="468313" y="5949950"/>
            <a:ext cx="215900" cy="2159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3579" name="Oval 27"/>
          <p:cNvSpPr>
            <a:spLocks noChangeArrowheads="1"/>
          </p:cNvSpPr>
          <p:nvPr/>
        </p:nvSpPr>
        <p:spPr bwMode="auto">
          <a:xfrm>
            <a:off x="900113" y="5661025"/>
            <a:ext cx="215900" cy="215900"/>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it-IT"/>
          </a:p>
        </p:txBody>
      </p:sp>
      <p:sp>
        <p:nvSpPr>
          <p:cNvPr id="23580" name="Oval 28"/>
          <p:cNvSpPr>
            <a:spLocks noChangeArrowheads="1"/>
          </p:cNvSpPr>
          <p:nvPr/>
        </p:nvSpPr>
        <p:spPr bwMode="auto">
          <a:xfrm>
            <a:off x="1474788" y="5732463"/>
            <a:ext cx="73025"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1" name="Oval 29"/>
          <p:cNvSpPr>
            <a:spLocks noChangeArrowheads="1"/>
          </p:cNvSpPr>
          <p:nvPr/>
        </p:nvSpPr>
        <p:spPr bwMode="auto">
          <a:xfrm>
            <a:off x="1331913" y="5876925"/>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2" name="Oval 30"/>
          <p:cNvSpPr>
            <a:spLocks noChangeArrowheads="1"/>
          </p:cNvSpPr>
          <p:nvPr/>
        </p:nvSpPr>
        <p:spPr bwMode="auto">
          <a:xfrm>
            <a:off x="1838325" y="5732463"/>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83" name="Oval 31"/>
          <p:cNvSpPr>
            <a:spLocks noChangeArrowheads="1"/>
          </p:cNvSpPr>
          <p:nvPr/>
        </p:nvSpPr>
        <p:spPr bwMode="auto">
          <a:xfrm>
            <a:off x="1262063" y="5661025"/>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4" name="Oval 32"/>
          <p:cNvSpPr>
            <a:spLocks noChangeArrowheads="1"/>
          </p:cNvSpPr>
          <p:nvPr/>
        </p:nvSpPr>
        <p:spPr bwMode="auto">
          <a:xfrm>
            <a:off x="1406525" y="5516563"/>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5" name="Oval 33"/>
          <p:cNvSpPr>
            <a:spLocks noChangeArrowheads="1"/>
          </p:cNvSpPr>
          <p:nvPr/>
        </p:nvSpPr>
        <p:spPr bwMode="auto">
          <a:xfrm>
            <a:off x="1622425" y="5805488"/>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6" name="Oval 34"/>
          <p:cNvSpPr>
            <a:spLocks noChangeArrowheads="1"/>
          </p:cNvSpPr>
          <p:nvPr/>
        </p:nvSpPr>
        <p:spPr bwMode="auto">
          <a:xfrm>
            <a:off x="1331913" y="5734050"/>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7" name="Oval 35"/>
          <p:cNvSpPr>
            <a:spLocks noChangeArrowheads="1"/>
          </p:cNvSpPr>
          <p:nvPr/>
        </p:nvSpPr>
        <p:spPr bwMode="auto">
          <a:xfrm>
            <a:off x="1547813" y="5588000"/>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8" name="Oval 36"/>
          <p:cNvSpPr>
            <a:spLocks noChangeArrowheads="1"/>
          </p:cNvSpPr>
          <p:nvPr/>
        </p:nvSpPr>
        <p:spPr bwMode="auto">
          <a:xfrm>
            <a:off x="1358900" y="5589588"/>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89" name="Oval 37"/>
          <p:cNvSpPr>
            <a:spLocks noChangeArrowheads="1"/>
          </p:cNvSpPr>
          <p:nvPr/>
        </p:nvSpPr>
        <p:spPr bwMode="auto">
          <a:xfrm>
            <a:off x="1547813" y="5734050"/>
            <a:ext cx="69850" cy="73025"/>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it-IT"/>
          </a:p>
        </p:txBody>
      </p:sp>
      <p:sp>
        <p:nvSpPr>
          <p:cNvPr id="23590" name="Oval 38"/>
          <p:cNvSpPr>
            <a:spLocks noChangeArrowheads="1"/>
          </p:cNvSpPr>
          <p:nvPr/>
        </p:nvSpPr>
        <p:spPr bwMode="auto">
          <a:xfrm>
            <a:off x="2051050" y="6235700"/>
            <a:ext cx="71438"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1" name="Oval 39"/>
          <p:cNvSpPr>
            <a:spLocks noChangeArrowheads="1"/>
          </p:cNvSpPr>
          <p:nvPr/>
        </p:nvSpPr>
        <p:spPr bwMode="auto">
          <a:xfrm>
            <a:off x="2270125" y="5948363"/>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2" name="Oval 40"/>
          <p:cNvSpPr>
            <a:spLocks noChangeArrowheads="1"/>
          </p:cNvSpPr>
          <p:nvPr/>
        </p:nvSpPr>
        <p:spPr bwMode="auto">
          <a:xfrm>
            <a:off x="1905000" y="5948363"/>
            <a:ext cx="144463" cy="144462"/>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3" name="Oval 41"/>
          <p:cNvSpPr>
            <a:spLocks noChangeArrowheads="1"/>
          </p:cNvSpPr>
          <p:nvPr/>
        </p:nvSpPr>
        <p:spPr bwMode="auto">
          <a:xfrm>
            <a:off x="1909763" y="6164263"/>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4" name="Oval 42"/>
          <p:cNvSpPr>
            <a:spLocks noChangeArrowheads="1"/>
          </p:cNvSpPr>
          <p:nvPr/>
        </p:nvSpPr>
        <p:spPr bwMode="auto">
          <a:xfrm>
            <a:off x="2270125" y="6019800"/>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5" name="Oval 43"/>
          <p:cNvSpPr>
            <a:spLocks noChangeArrowheads="1"/>
          </p:cNvSpPr>
          <p:nvPr/>
        </p:nvSpPr>
        <p:spPr bwMode="auto">
          <a:xfrm>
            <a:off x="1692275" y="5948363"/>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6" name="Oval 44"/>
          <p:cNvSpPr>
            <a:spLocks noChangeArrowheads="1"/>
          </p:cNvSpPr>
          <p:nvPr/>
        </p:nvSpPr>
        <p:spPr bwMode="auto">
          <a:xfrm>
            <a:off x="1908175" y="5803900"/>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7" name="Oval 45"/>
          <p:cNvSpPr>
            <a:spLocks noChangeArrowheads="1"/>
          </p:cNvSpPr>
          <p:nvPr/>
        </p:nvSpPr>
        <p:spPr bwMode="auto">
          <a:xfrm>
            <a:off x="2120900" y="6235700"/>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8" name="Oval 46"/>
          <p:cNvSpPr>
            <a:spLocks noChangeArrowheads="1"/>
          </p:cNvSpPr>
          <p:nvPr/>
        </p:nvSpPr>
        <p:spPr bwMode="auto">
          <a:xfrm>
            <a:off x="1763713" y="6164263"/>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599" name="Oval 47"/>
          <p:cNvSpPr>
            <a:spLocks noChangeArrowheads="1"/>
          </p:cNvSpPr>
          <p:nvPr/>
        </p:nvSpPr>
        <p:spPr bwMode="auto">
          <a:xfrm>
            <a:off x="2049463" y="5734050"/>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600" name="Oval 48"/>
          <p:cNvSpPr>
            <a:spLocks noChangeArrowheads="1"/>
          </p:cNvSpPr>
          <p:nvPr/>
        </p:nvSpPr>
        <p:spPr bwMode="auto">
          <a:xfrm>
            <a:off x="1765300" y="5734050"/>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
        <p:nvSpPr>
          <p:cNvPr id="23601" name="Oval 49"/>
          <p:cNvSpPr>
            <a:spLocks noChangeArrowheads="1"/>
          </p:cNvSpPr>
          <p:nvPr/>
        </p:nvSpPr>
        <p:spPr bwMode="auto">
          <a:xfrm>
            <a:off x="2125663" y="5876925"/>
            <a:ext cx="69850" cy="73025"/>
          </a:xfrm>
          <a:prstGeom prst="ellipse">
            <a:avLst/>
          </a:prstGeom>
          <a:solidFill>
            <a:srgbClr val="FFCC00"/>
          </a:solidFill>
          <a:ln w="9525">
            <a:solidFill>
              <a:schemeClr val="tx1"/>
            </a:solidFill>
            <a:round/>
            <a:headEnd/>
            <a:tailEnd/>
          </a:ln>
          <a:effectLst/>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4213" y="333374"/>
            <a:ext cx="8208962" cy="1038225"/>
          </a:xfrm>
        </p:spPr>
        <p:txBody>
          <a:bodyPr>
            <a:normAutofit fontScale="90000"/>
          </a:bodyPr>
          <a:lstStyle/>
          <a:p>
            <a:r>
              <a:rPr lang="it-IT" sz="4000" dirty="0"/>
              <a:t>Teorema di conservazione della quantità di moto</a:t>
            </a:r>
          </a:p>
        </p:txBody>
      </p:sp>
      <p:graphicFrame>
        <p:nvGraphicFramePr>
          <p:cNvPr id="24579" name="Object 3"/>
          <p:cNvGraphicFramePr>
            <a:graphicFrameLocks noChangeAspect="1"/>
          </p:cNvGraphicFramePr>
          <p:nvPr/>
        </p:nvGraphicFramePr>
        <p:xfrm>
          <a:off x="5145087" y="3721100"/>
          <a:ext cx="2017713" cy="504825"/>
        </p:xfrm>
        <a:graphic>
          <a:graphicData uri="http://schemas.openxmlformats.org/presentationml/2006/ole">
            <p:oleObj spid="_x0000_s56322" name="Equation" r:id="rId3" imgW="914400" imgH="228600" progId="Equation.3">
              <p:embed/>
            </p:oleObj>
          </a:graphicData>
        </a:graphic>
      </p:graphicFrame>
      <p:graphicFrame>
        <p:nvGraphicFramePr>
          <p:cNvPr id="24580" name="Object 4"/>
          <p:cNvGraphicFramePr>
            <a:graphicFrameLocks noChangeAspect="1"/>
          </p:cNvGraphicFramePr>
          <p:nvPr/>
        </p:nvGraphicFramePr>
        <p:xfrm>
          <a:off x="2278062" y="3549650"/>
          <a:ext cx="1262063" cy="869950"/>
        </p:xfrm>
        <a:graphic>
          <a:graphicData uri="http://schemas.openxmlformats.org/presentationml/2006/ole">
            <p:oleObj spid="_x0000_s56323" name="Equation" r:id="rId4" imgW="571320" imgH="393480" progId="Equation.3">
              <p:embed/>
            </p:oleObj>
          </a:graphicData>
        </a:graphic>
      </p:graphicFrame>
      <p:sp>
        <p:nvSpPr>
          <p:cNvPr id="24581" name="Text Box 5"/>
          <p:cNvSpPr txBox="1">
            <a:spLocks noChangeArrowheads="1"/>
          </p:cNvSpPr>
          <p:nvPr/>
        </p:nvSpPr>
        <p:spPr bwMode="auto">
          <a:xfrm>
            <a:off x="228600" y="1447800"/>
            <a:ext cx="8991600" cy="1384995"/>
          </a:xfrm>
          <a:prstGeom prst="rect">
            <a:avLst/>
          </a:prstGeom>
          <a:noFill/>
          <a:ln w="9525">
            <a:noFill/>
            <a:miter lim="800000"/>
            <a:headEnd/>
            <a:tailEnd/>
          </a:ln>
          <a:effectLst/>
        </p:spPr>
        <p:txBody>
          <a:bodyPr wrap="square">
            <a:prstTxWarp prst="textNoShape">
              <a:avLst/>
            </a:prstTxWarp>
            <a:spAutoFit/>
          </a:bodyPr>
          <a:lstStyle/>
          <a:p>
            <a:r>
              <a:rPr lang="it-IT" sz="2800" dirty="0"/>
              <a:t>L’equazione</a:t>
            </a:r>
            <a:r>
              <a:rPr lang="it-IT" sz="2800" dirty="0" smtClean="0"/>
              <a:t>                   è </a:t>
            </a:r>
            <a:r>
              <a:rPr lang="it-IT" sz="2800" dirty="0"/>
              <a:t>particolarmente utile quando la risultante </a:t>
            </a:r>
            <a:r>
              <a:rPr lang="it-IT" sz="2800" dirty="0" smtClean="0"/>
              <a:t>delle forze </a:t>
            </a:r>
            <a:r>
              <a:rPr lang="it-IT" sz="2800" dirty="0"/>
              <a:t>esterne è nulla. Ad esempio, per un sistema isolato, </a:t>
            </a:r>
            <a:r>
              <a:rPr lang="it-IT" sz="2800" dirty="0" smtClean="0"/>
              <a:t>ciascuna delle </a:t>
            </a:r>
            <a:r>
              <a:rPr lang="it-IT" sz="2800" dirty="0"/>
              <a:t>Forze esterne è nulla (F</a:t>
            </a:r>
            <a:r>
              <a:rPr lang="it-IT" sz="2800" baseline="30000" dirty="0"/>
              <a:t>est</a:t>
            </a:r>
            <a:r>
              <a:rPr lang="it-IT" sz="2800" baseline="-25000" dirty="0"/>
              <a:t>1</a:t>
            </a:r>
            <a:r>
              <a:rPr lang="it-IT" sz="2800" dirty="0"/>
              <a:t>= F</a:t>
            </a:r>
            <a:r>
              <a:rPr lang="it-IT" sz="2800" baseline="30000" dirty="0"/>
              <a:t>est</a:t>
            </a:r>
            <a:r>
              <a:rPr lang="it-IT" sz="2800" baseline="-25000" dirty="0"/>
              <a:t>2</a:t>
            </a:r>
            <a:r>
              <a:rPr lang="it-IT" sz="2800" dirty="0"/>
              <a:t>=… =F</a:t>
            </a:r>
            <a:r>
              <a:rPr lang="it-IT" sz="2800" baseline="30000" dirty="0"/>
              <a:t>est</a:t>
            </a:r>
            <a:r>
              <a:rPr lang="it-IT" sz="2800" baseline="-25000" dirty="0"/>
              <a:t>n</a:t>
            </a:r>
            <a:r>
              <a:rPr lang="it-IT" sz="2800" dirty="0"/>
              <a:t>=0).</a:t>
            </a:r>
            <a:endParaRPr lang="it-IT" sz="2800" baseline="-25000" dirty="0"/>
          </a:p>
        </p:txBody>
      </p:sp>
      <p:sp>
        <p:nvSpPr>
          <p:cNvPr id="24582" name="AutoShape 6"/>
          <p:cNvSpPr>
            <a:spLocks noChangeArrowheads="1"/>
          </p:cNvSpPr>
          <p:nvPr/>
        </p:nvSpPr>
        <p:spPr bwMode="auto">
          <a:xfrm>
            <a:off x="3911600" y="3765550"/>
            <a:ext cx="863600" cy="433387"/>
          </a:xfrm>
          <a:prstGeom prst="leftRightArrow">
            <a:avLst>
              <a:gd name="adj1" fmla="val 50000"/>
              <a:gd name="adj2" fmla="val 39854"/>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it-IT"/>
          </a:p>
        </p:txBody>
      </p:sp>
      <p:sp>
        <p:nvSpPr>
          <p:cNvPr id="24614" name="Text Box 38"/>
          <p:cNvSpPr txBox="1">
            <a:spLocks noChangeArrowheads="1"/>
          </p:cNvSpPr>
          <p:nvPr/>
        </p:nvSpPr>
        <p:spPr bwMode="auto">
          <a:xfrm>
            <a:off x="457200" y="4807803"/>
            <a:ext cx="8497887" cy="830997"/>
          </a:xfrm>
          <a:prstGeom prst="rect">
            <a:avLst/>
          </a:prstGeom>
          <a:noFill/>
          <a:ln w="9525">
            <a:noFill/>
            <a:miter lim="800000"/>
            <a:headEnd/>
            <a:tailEnd/>
          </a:ln>
          <a:effectLst/>
        </p:spPr>
        <p:txBody>
          <a:bodyPr wrap="square">
            <a:prstTxWarp prst="textNoShape">
              <a:avLst/>
            </a:prstTxWarp>
            <a:spAutoFit/>
          </a:bodyPr>
          <a:lstStyle/>
          <a:p>
            <a:r>
              <a:rPr lang="it-IT" sz="2400" b="1" dirty="0"/>
              <a:t>In un sistema isolato, od un sistema tale che la risultante delle forze</a:t>
            </a:r>
            <a:r>
              <a:rPr lang="it-IT" sz="2400" b="1" dirty="0" smtClean="0"/>
              <a:t>  esterne </a:t>
            </a:r>
            <a:r>
              <a:rPr lang="it-IT" sz="2400" b="1" dirty="0"/>
              <a:t>sia nulla, la quantità di moto si conserva.</a:t>
            </a:r>
          </a:p>
        </p:txBody>
      </p:sp>
      <p:graphicFrame>
        <p:nvGraphicFramePr>
          <p:cNvPr id="56324" name="Object 4"/>
          <p:cNvGraphicFramePr>
            <a:graphicFrameLocks noChangeAspect="1"/>
          </p:cNvGraphicFramePr>
          <p:nvPr/>
        </p:nvGraphicFramePr>
        <p:xfrm>
          <a:off x="1905000" y="1371600"/>
          <a:ext cx="1371600" cy="734020"/>
        </p:xfrm>
        <a:graphic>
          <a:graphicData uri="http://schemas.openxmlformats.org/presentationml/2006/ole">
            <p:oleObj spid="_x0000_s56324" name="Equation" r:id="rId5" imgW="736560" imgH="393480" progId="Equation.3">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pulizia delle scarpe</a:t>
            </a:r>
            <a:endParaRPr lang="it-IT" dirty="0"/>
          </a:p>
        </p:txBody>
      </p:sp>
      <p:sp>
        <p:nvSpPr>
          <p:cNvPr id="3" name="Content Placeholder 2"/>
          <p:cNvSpPr>
            <a:spLocks noGrp="1"/>
          </p:cNvSpPr>
          <p:nvPr>
            <p:ph sz="quarter" idx="1"/>
          </p:nvPr>
        </p:nvSpPr>
        <p:spPr/>
        <p:txBody>
          <a:bodyPr/>
          <a:lstStyle/>
          <a:p>
            <a:pPr algn="just"/>
            <a:r>
              <a:rPr lang="it-IT" dirty="0" smtClean="0"/>
              <a:t>La risposta non è ovvia: la superficie della pelle è piena di asperità, di avvallamenti e di fine peluria; le dimensioni di queste irregolarità sono dello stesso ordine di grandezza della </a:t>
            </a:r>
            <a:r>
              <a:rPr lang="it-IT" i="1" dirty="0" smtClean="0"/>
              <a:t>lunghezza d’onda</a:t>
            </a:r>
            <a:r>
              <a:rPr lang="it-IT" dirty="0" smtClean="0"/>
              <a:t> della luce. La luce può pertanto “vederle” e diffondersi in tutte le direzioni: la superficie risulta quindi opaca. L’effetto della pulizia e dello </a:t>
            </a:r>
            <a:r>
              <a:rPr lang="it-IT" dirty="0" err="1" smtClean="0"/>
              <a:t>spazzolamento</a:t>
            </a:r>
            <a:r>
              <a:rPr lang="it-IT" dirty="0" smtClean="0"/>
              <a:t> è quello di livellare le irregolarità rendendo la superficie piana per la luce. Le leggi della rifrazione danno dunque alle scarpe un aspetto simile ad uno specchio.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00013"/>
            <a:ext cx="7772400" cy="1143001"/>
          </a:xfrm>
        </p:spPr>
        <p:txBody>
          <a:bodyPr/>
          <a:lstStyle/>
          <a:p>
            <a:r>
              <a:rPr lang="it-IT"/>
              <a:t>L’equazione di Bernoulli</a:t>
            </a:r>
          </a:p>
        </p:txBody>
      </p:sp>
      <p:pic>
        <p:nvPicPr>
          <p:cNvPr id="9221" name="Picture 5" descr="10"/>
          <p:cNvPicPr>
            <a:picLocks noGrp="1" noChangeAspect="1" noChangeArrowheads="1"/>
          </p:cNvPicPr>
          <p:nvPr>
            <p:ph type="body" idx="1"/>
          </p:nvPr>
        </p:nvPicPr>
        <p:blipFill>
          <a:blip r:embed="rId3"/>
          <a:srcRect l="12263" t="15741" r="11777" b="16011"/>
          <a:stretch>
            <a:fillRect/>
          </a:stretch>
        </p:blipFill>
        <p:spPr>
          <a:xfrm>
            <a:off x="34925" y="1050925"/>
            <a:ext cx="3205163" cy="4033838"/>
          </a:xfrm>
          <a:noFill/>
          <a:ln/>
        </p:spPr>
      </p:pic>
      <p:graphicFrame>
        <p:nvGraphicFramePr>
          <p:cNvPr id="9222" name="Object 6"/>
          <p:cNvGraphicFramePr>
            <a:graphicFrameLocks noChangeAspect="1"/>
          </p:cNvGraphicFramePr>
          <p:nvPr/>
        </p:nvGraphicFramePr>
        <p:xfrm>
          <a:off x="3348038" y="1876425"/>
          <a:ext cx="5786437" cy="688975"/>
        </p:xfrm>
        <a:graphic>
          <a:graphicData uri="http://schemas.openxmlformats.org/presentationml/2006/ole">
            <p:oleObj spid="_x0000_s66562" name="Equation" r:id="rId4" imgW="2209680" imgH="241200" progId="Equation.3">
              <p:embed/>
            </p:oleObj>
          </a:graphicData>
        </a:graphic>
      </p:graphicFrame>
      <p:graphicFrame>
        <p:nvGraphicFramePr>
          <p:cNvPr id="9224" name="Object 8"/>
          <p:cNvGraphicFramePr>
            <a:graphicFrameLocks noChangeAspect="1"/>
          </p:cNvGraphicFramePr>
          <p:nvPr/>
        </p:nvGraphicFramePr>
        <p:xfrm>
          <a:off x="3584575" y="3097213"/>
          <a:ext cx="5021263" cy="1268412"/>
        </p:xfrm>
        <a:graphic>
          <a:graphicData uri="http://schemas.openxmlformats.org/presentationml/2006/ole">
            <p:oleObj spid="_x0000_s66563" name="Equation" r:id="rId5" imgW="1917360" imgH="444240" progId="Equation.3">
              <p:embed/>
            </p:oleObj>
          </a:graphicData>
        </a:graphic>
      </p:graphicFrame>
      <p:sp>
        <p:nvSpPr>
          <p:cNvPr id="9225" name="Text Box 9"/>
          <p:cNvSpPr txBox="1">
            <a:spLocks noChangeArrowheads="1"/>
          </p:cNvSpPr>
          <p:nvPr/>
        </p:nvSpPr>
        <p:spPr bwMode="auto">
          <a:xfrm>
            <a:off x="6372225" y="5300663"/>
            <a:ext cx="2463800" cy="466725"/>
          </a:xfrm>
          <a:prstGeom prst="rect">
            <a:avLst/>
          </a:prstGeom>
          <a:noFill/>
          <a:ln w="9525">
            <a:solidFill>
              <a:schemeClr val="accent2"/>
            </a:solidFill>
            <a:miter lim="800000"/>
            <a:headEnd/>
            <a:tailEnd/>
          </a:ln>
          <a:effectLst/>
        </p:spPr>
        <p:txBody>
          <a:bodyPr wrap="none">
            <a:prstTxWarp prst="textNoShape">
              <a:avLst/>
            </a:prstTxWarp>
            <a:spAutoFit/>
          </a:bodyPr>
          <a:lstStyle/>
          <a:p>
            <a:r>
              <a:rPr lang="it-IT"/>
              <a:t>altezza geometrica</a:t>
            </a:r>
          </a:p>
        </p:txBody>
      </p:sp>
      <p:sp>
        <p:nvSpPr>
          <p:cNvPr id="9226" name="Line 10"/>
          <p:cNvSpPr>
            <a:spLocks noChangeShapeType="1"/>
          </p:cNvSpPr>
          <p:nvPr/>
        </p:nvSpPr>
        <p:spPr bwMode="auto">
          <a:xfrm flipH="1" flipV="1">
            <a:off x="5867400" y="4149725"/>
            <a:ext cx="649288" cy="1150938"/>
          </a:xfrm>
          <a:prstGeom prst="line">
            <a:avLst/>
          </a:prstGeom>
          <a:noFill/>
          <a:ln w="9525">
            <a:solidFill>
              <a:schemeClr val="accent2"/>
            </a:solidFill>
            <a:round/>
            <a:headEnd/>
            <a:tailEnd type="triangle" w="med" len="med"/>
          </a:ln>
          <a:effectLst/>
        </p:spPr>
        <p:txBody>
          <a:bodyPr>
            <a:prstTxWarp prst="textNoShape">
              <a:avLst/>
            </a:prstTxWarp>
          </a:bodyPr>
          <a:lstStyle/>
          <a:p>
            <a:endParaRPr lang="it-IT"/>
          </a:p>
        </p:txBody>
      </p:sp>
      <p:sp>
        <p:nvSpPr>
          <p:cNvPr id="9227" name="Text Box 11"/>
          <p:cNvSpPr txBox="1">
            <a:spLocks noChangeArrowheads="1"/>
          </p:cNvSpPr>
          <p:nvPr/>
        </p:nvSpPr>
        <p:spPr bwMode="auto">
          <a:xfrm>
            <a:off x="1547813" y="5445125"/>
            <a:ext cx="2682875" cy="466725"/>
          </a:xfrm>
          <a:prstGeom prst="rect">
            <a:avLst/>
          </a:prstGeom>
          <a:noFill/>
          <a:ln w="9525">
            <a:solidFill>
              <a:schemeClr val="accent1"/>
            </a:solidFill>
            <a:miter lim="800000"/>
            <a:headEnd/>
            <a:tailEnd/>
          </a:ln>
          <a:effectLst/>
        </p:spPr>
        <p:txBody>
          <a:bodyPr wrap="none">
            <a:prstTxWarp prst="textNoShape">
              <a:avLst/>
            </a:prstTxWarp>
            <a:spAutoFit/>
          </a:bodyPr>
          <a:lstStyle/>
          <a:p>
            <a:r>
              <a:rPr lang="it-IT"/>
              <a:t>altezza piezometrica</a:t>
            </a:r>
          </a:p>
        </p:txBody>
      </p:sp>
      <p:sp>
        <p:nvSpPr>
          <p:cNvPr id="9228" name="Line 12"/>
          <p:cNvSpPr>
            <a:spLocks noChangeShapeType="1"/>
          </p:cNvSpPr>
          <p:nvPr/>
        </p:nvSpPr>
        <p:spPr bwMode="auto">
          <a:xfrm flipV="1">
            <a:off x="3348038" y="4365625"/>
            <a:ext cx="431800" cy="1079500"/>
          </a:xfrm>
          <a:prstGeom prst="line">
            <a:avLst/>
          </a:prstGeom>
          <a:noFill/>
          <a:ln w="9525">
            <a:solidFill>
              <a:schemeClr val="accent1"/>
            </a:solidFill>
            <a:round/>
            <a:headEnd/>
            <a:tailEnd type="triangle" w="med" len="med"/>
          </a:ln>
          <a:effectLst/>
        </p:spPr>
        <p:txBody>
          <a:bodyPr>
            <a:prstTxWarp prst="textNoShape">
              <a:avLst/>
            </a:prstTxWarp>
          </a:bodyPr>
          <a:lstStyle/>
          <a:p>
            <a:endParaRPr lang="it-IT"/>
          </a:p>
        </p:txBody>
      </p:sp>
      <p:sp>
        <p:nvSpPr>
          <p:cNvPr id="9230" name="Text Box 14"/>
          <p:cNvSpPr txBox="1">
            <a:spLocks noChangeArrowheads="1"/>
          </p:cNvSpPr>
          <p:nvPr/>
        </p:nvSpPr>
        <p:spPr bwMode="auto">
          <a:xfrm>
            <a:off x="4194175" y="6130925"/>
            <a:ext cx="2254250" cy="466725"/>
          </a:xfrm>
          <a:prstGeom prst="rect">
            <a:avLst/>
          </a:prstGeom>
          <a:noFill/>
          <a:ln w="9525">
            <a:solidFill>
              <a:schemeClr val="bg2"/>
            </a:solidFill>
            <a:miter lim="800000"/>
            <a:headEnd/>
            <a:tailEnd/>
          </a:ln>
          <a:effectLst/>
        </p:spPr>
        <p:txBody>
          <a:bodyPr wrap="none">
            <a:prstTxWarp prst="textNoShape">
              <a:avLst/>
            </a:prstTxWarp>
            <a:spAutoFit/>
          </a:bodyPr>
          <a:lstStyle/>
          <a:p>
            <a:r>
              <a:rPr lang="it-IT"/>
              <a:t>altezza di arresto</a:t>
            </a:r>
          </a:p>
        </p:txBody>
      </p:sp>
      <p:sp>
        <p:nvSpPr>
          <p:cNvPr id="9231" name="Line 15"/>
          <p:cNvSpPr>
            <a:spLocks noChangeShapeType="1"/>
          </p:cNvSpPr>
          <p:nvPr/>
        </p:nvSpPr>
        <p:spPr bwMode="auto">
          <a:xfrm flipV="1">
            <a:off x="5076825" y="4437063"/>
            <a:ext cx="0" cy="1655762"/>
          </a:xfrm>
          <a:prstGeom prst="line">
            <a:avLst/>
          </a:prstGeom>
          <a:noFill/>
          <a:ln w="9525">
            <a:solidFill>
              <a:schemeClr val="bg2"/>
            </a:solidFill>
            <a:round/>
            <a:headEnd/>
            <a:tailEnd type="triangle" w="med" len="med"/>
          </a:ln>
          <a:effectLst/>
        </p:spPr>
        <p:txBody>
          <a:bodyPr>
            <a:prstTxWarp prst="textNoShape">
              <a:avLst/>
            </a:prstTxWarp>
          </a:bodyPr>
          <a:lstStyle/>
          <a:p>
            <a:endParaRPr lang="it-IT"/>
          </a:p>
        </p:txBody>
      </p:sp>
      <p:sp>
        <p:nvSpPr>
          <p:cNvPr id="9233" name="Text Box 17"/>
          <p:cNvSpPr txBox="1">
            <a:spLocks noChangeArrowheads="1"/>
          </p:cNvSpPr>
          <p:nvPr/>
        </p:nvSpPr>
        <p:spPr bwMode="auto">
          <a:xfrm>
            <a:off x="2879725" y="1963738"/>
            <a:ext cx="539750" cy="457200"/>
          </a:xfrm>
          <a:prstGeom prst="rect">
            <a:avLst/>
          </a:prstGeom>
          <a:noFill/>
          <a:ln w="9525">
            <a:noFill/>
            <a:miter lim="800000"/>
            <a:headEnd/>
            <a:tailEnd/>
          </a:ln>
          <a:effectLst/>
        </p:spPr>
        <p:txBody>
          <a:bodyPr wrap="none">
            <a:prstTxWarp prst="textNoShape">
              <a:avLst/>
            </a:prstTxWarp>
            <a:spAutoFit/>
          </a:bodyPr>
          <a:lstStyle/>
          <a:p>
            <a:r>
              <a:rPr lang="it-IT"/>
              <a:t>(2)</a:t>
            </a:r>
          </a:p>
        </p:txBody>
      </p:sp>
      <p:sp>
        <p:nvSpPr>
          <p:cNvPr id="9234" name="Text Box 18"/>
          <p:cNvSpPr txBox="1">
            <a:spLocks noChangeArrowheads="1"/>
          </p:cNvSpPr>
          <p:nvPr/>
        </p:nvSpPr>
        <p:spPr bwMode="auto">
          <a:xfrm>
            <a:off x="3019425" y="3548063"/>
            <a:ext cx="641350" cy="457200"/>
          </a:xfrm>
          <a:prstGeom prst="rect">
            <a:avLst/>
          </a:prstGeom>
          <a:noFill/>
          <a:ln w="9525">
            <a:noFill/>
            <a:miter lim="800000"/>
            <a:headEnd/>
            <a:tailEnd/>
          </a:ln>
          <a:effectLst/>
        </p:spPr>
        <p:txBody>
          <a:bodyPr wrap="none">
            <a:prstTxWarp prst="textNoShape">
              <a:avLst/>
            </a:prstTxWarp>
            <a:spAutoFit/>
          </a:bodyPr>
          <a:lstStyle/>
          <a:p>
            <a:r>
              <a:rPr lang="it-IT"/>
              <a:t>(2’)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L’attrito</a:t>
            </a:r>
            <a:endParaRPr lang="it-IT" dirty="0"/>
          </a:p>
        </p:txBody>
      </p:sp>
      <p:sp>
        <p:nvSpPr>
          <p:cNvPr id="3" name="Content Placeholder 2"/>
          <p:cNvSpPr>
            <a:spLocks noGrp="1"/>
          </p:cNvSpPr>
          <p:nvPr>
            <p:ph sz="quarter" idx="1"/>
          </p:nvPr>
        </p:nvSpPr>
        <p:spPr/>
        <p:txBody>
          <a:bodyPr/>
          <a:lstStyle/>
          <a:p>
            <a:r>
              <a:rPr lang="it-IT" dirty="0" smtClean="0"/>
              <a:t>Il 15 marzo abbiamo ricordato cosa è l’attrito</a:t>
            </a:r>
          </a:p>
          <a:p>
            <a:pPr lvl="1"/>
            <a:r>
              <a:rPr lang="it-IT" dirty="0" smtClean="0"/>
              <a:t>attrito statico</a:t>
            </a:r>
          </a:p>
          <a:p>
            <a:pPr lvl="1"/>
            <a:r>
              <a:rPr lang="it-IT" dirty="0" smtClean="0"/>
              <a:t>attrito dinamico</a:t>
            </a:r>
            <a:endParaRPr lang="it-IT" dirty="0"/>
          </a:p>
        </p:txBody>
      </p:sp>
      <p:grpSp>
        <p:nvGrpSpPr>
          <p:cNvPr id="41" name="Group 40"/>
          <p:cNvGrpSpPr/>
          <p:nvPr/>
        </p:nvGrpSpPr>
        <p:grpSpPr>
          <a:xfrm>
            <a:off x="533400" y="2971801"/>
            <a:ext cx="3886200" cy="2819399"/>
            <a:chOff x="533400" y="2971801"/>
            <a:chExt cx="3886200" cy="2819399"/>
          </a:xfrm>
        </p:grpSpPr>
        <p:cxnSp>
          <p:nvCxnSpPr>
            <p:cNvPr id="5" name="Straight Connector 4"/>
            <p:cNvCxnSpPr/>
            <p:nvPr/>
          </p:nvCxnSpPr>
          <p:spPr>
            <a:xfrm>
              <a:off x="5334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9050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12192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ctangle 7"/>
            <p:cNvSpPr/>
            <p:nvPr/>
          </p:nvSpPr>
          <p:spPr>
            <a:xfrm>
              <a:off x="34290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0" name="Straight Arrow Connector 9"/>
            <p:cNvCxnSpPr/>
            <p:nvPr/>
          </p:nvCxnSpPr>
          <p:spPr>
            <a:xfrm rot="5400000">
              <a:off x="1714500" y="4762500"/>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362200" y="5105400"/>
              <a:ext cx="893544" cy="461665"/>
            </a:xfrm>
            <a:prstGeom prst="rect">
              <a:avLst/>
            </a:prstGeom>
            <a:noFill/>
          </p:spPr>
          <p:txBody>
            <a:bodyPr wrap="none" rtlCol="0">
              <a:spAutoFit/>
            </a:bodyPr>
            <a:lstStyle/>
            <a:p>
              <a:r>
                <a:rPr lang="it-IT" sz="2400" dirty="0" err="1" smtClean="0"/>
                <a:t>P=mg</a:t>
              </a:r>
              <a:endParaRPr lang="it-IT" sz="2400" dirty="0"/>
            </a:p>
          </p:txBody>
        </p:sp>
        <p:cxnSp>
          <p:nvCxnSpPr>
            <p:cNvPr id="12" name="Straight Arrow Connector 11"/>
            <p:cNvCxnSpPr/>
            <p:nvPr/>
          </p:nvCxnSpPr>
          <p:spPr>
            <a:xfrm rot="16200000" flipV="1">
              <a:off x="17152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438400" y="3124200"/>
              <a:ext cx="823062" cy="461665"/>
            </a:xfrm>
            <a:prstGeom prst="rect">
              <a:avLst/>
            </a:prstGeom>
            <a:noFill/>
          </p:spPr>
          <p:txBody>
            <a:bodyPr wrap="none" rtlCol="0">
              <a:spAutoFit/>
            </a:bodyPr>
            <a:lstStyle/>
            <a:p>
              <a:r>
                <a:rPr lang="it-IT" sz="2400" dirty="0" smtClean="0"/>
                <a:t>R=-P</a:t>
              </a:r>
              <a:endParaRPr lang="it-IT" sz="2400" dirty="0"/>
            </a:p>
          </p:txBody>
        </p:sp>
      </p:grpSp>
      <p:grpSp>
        <p:nvGrpSpPr>
          <p:cNvPr id="40" name="Group 39"/>
          <p:cNvGrpSpPr/>
          <p:nvPr/>
        </p:nvGrpSpPr>
        <p:grpSpPr>
          <a:xfrm>
            <a:off x="4953000" y="2540784"/>
            <a:ext cx="4090761" cy="3250416"/>
            <a:chOff x="4953000" y="2540784"/>
            <a:chExt cx="4090761" cy="3250416"/>
          </a:xfrm>
        </p:grpSpPr>
        <p:cxnSp>
          <p:nvCxnSpPr>
            <p:cNvPr id="14" name="Straight Connector 13"/>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6388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ctangle 16"/>
            <p:cNvSpPr/>
            <p:nvPr/>
          </p:nvSpPr>
          <p:spPr>
            <a:xfrm>
              <a:off x="78486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TextBox 18"/>
            <p:cNvSpPr txBox="1"/>
            <p:nvPr/>
          </p:nvSpPr>
          <p:spPr>
            <a:xfrm>
              <a:off x="6781800" y="4648200"/>
              <a:ext cx="989874" cy="461665"/>
            </a:xfrm>
            <a:prstGeom prst="rect">
              <a:avLst/>
            </a:prstGeom>
            <a:noFill/>
          </p:spPr>
          <p:txBody>
            <a:bodyPr wrap="none" rtlCol="0">
              <a:spAutoFit/>
            </a:bodyPr>
            <a:lstStyle/>
            <a:p>
              <a:r>
                <a:rPr lang="it-IT" sz="2400" dirty="0" smtClean="0"/>
                <a:t>P=-mg</a:t>
              </a:r>
              <a:endParaRPr lang="it-IT" sz="2400" dirty="0"/>
            </a:p>
          </p:txBody>
        </p:sp>
        <p:sp>
          <p:nvSpPr>
            <p:cNvPr id="21" name="TextBox 20"/>
            <p:cNvSpPr txBox="1"/>
            <p:nvPr/>
          </p:nvSpPr>
          <p:spPr>
            <a:xfrm>
              <a:off x="6858000" y="2971800"/>
              <a:ext cx="1377300" cy="461665"/>
            </a:xfrm>
            <a:prstGeom prst="rect">
              <a:avLst/>
            </a:prstGeom>
            <a:noFill/>
          </p:spPr>
          <p:txBody>
            <a:bodyPr wrap="none" rtlCol="0">
              <a:spAutoFit/>
            </a:bodyPr>
            <a:lstStyle/>
            <a:p>
              <a:r>
                <a:rPr lang="it-IT" sz="2400" dirty="0" smtClean="0"/>
                <a:t>R=-Pcos</a:t>
              </a:r>
              <a:r>
                <a:rPr lang="it-IT" sz="2400" dirty="0" smtClean="0">
                  <a:latin typeface="Symbol" charset="2"/>
                  <a:cs typeface="Symbol" charset="2"/>
                </a:rPr>
                <a:t>a</a:t>
              </a:r>
              <a:endParaRPr lang="it-IT" sz="2400" dirty="0"/>
            </a:p>
          </p:txBody>
        </p:sp>
        <p:grpSp>
          <p:nvGrpSpPr>
            <p:cNvPr id="23" name="Group 22"/>
            <p:cNvGrpSpPr/>
            <p:nvPr/>
          </p:nvGrpSpPr>
          <p:grpSpPr>
            <a:xfrm rot="776424">
              <a:off x="5157561" y="2540784"/>
              <a:ext cx="3886200" cy="1449387"/>
              <a:chOff x="4953000" y="2971801"/>
              <a:chExt cx="3886200" cy="1449387"/>
            </a:xfrm>
          </p:grpSpPr>
          <p:sp>
            <p:nvSpPr>
              <p:cNvPr id="15" name="Rectangle 14"/>
              <p:cNvSpPr/>
              <p:nvPr/>
            </p:nvSpPr>
            <p:spPr>
              <a:xfrm>
                <a:off x="63246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0" name="Straight Arrow Connector 19"/>
              <p:cNvCxnSpPr/>
              <p:nvPr/>
            </p:nvCxnSpPr>
            <p:spPr>
              <a:xfrm rot="16200000" flipV="1">
                <a:off x="61348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cxnSp>
          <p:nvCxnSpPr>
            <p:cNvPr id="18" name="Straight Arrow Connector 17"/>
            <p:cNvCxnSpPr/>
            <p:nvPr/>
          </p:nvCxnSpPr>
          <p:spPr>
            <a:xfrm rot="5400000">
              <a:off x="6249194" y="4228306"/>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044623" y="35858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37" name="Straight Connector 36"/>
            <p:cNvCxnSpPr>
              <a:cxnSpLocks noChangeAspect="1"/>
            </p:cNvCxnSpPr>
            <p:nvPr/>
          </p:nvCxnSpPr>
          <p:spPr>
            <a:xfrm rot="776424">
              <a:off x="6398096" y="3613929"/>
              <a:ext cx="388620" cy="159"/>
            </a:xfrm>
            <a:prstGeom prst="line">
              <a:avLst/>
            </a:prstGeom>
            <a:ln w="38100" cap="flat" cmpd="sng" algn="ctr">
              <a:solidFill>
                <a:schemeClr val="tx1"/>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09468" y="3043535"/>
              <a:ext cx="1013068" cy="461665"/>
            </a:xfrm>
            <a:prstGeom prst="rect">
              <a:avLst/>
            </a:prstGeom>
            <a:noFill/>
          </p:spPr>
          <p:txBody>
            <a:bodyPr wrap="none" rtlCol="0">
              <a:spAutoFit/>
            </a:bodyPr>
            <a:lstStyle/>
            <a:p>
              <a:r>
                <a:rPr lang="it-IT" sz="2400" dirty="0" err="1" smtClean="0"/>
                <a:t>F</a:t>
              </a:r>
              <a:r>
                <a:rPr lang="it-IT" sz="2400" baseline="-25000" dirty="0" err="1" smtClean="0"/>
                <a:t>A</a:t>
              </a:r>
              <a:r>
                <a:rPr lang="it-IT" sz="2400" dirty="0" err="1" smtClean="0"/>
                <a:t>=</a:t>
              </a:r>
              <a:r>
                <a:rPr lang="it-IT" sz="2400" dirty="0" err="1" smtClean="0">
                  <a:latin typeface="Symbol" charset="2"/>
                  <a:cs typeface="Symbol" charset="2"/>
                </a:rPr>
                <a:t>m</a:t>
              </a:r>
              <a:r>
                <a:rPr lang="it-IT" sz="2400" dirty="0" err="1" smtClean="0"/>
                <a:t>R</a:t>
              </a:r>
              <a:endParaRPr lang="it-IT"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Come possiamo misurare il coefficiente di attrito ?</a:t>
            </a:r>
            <a:endParaRPr lang="it-IT" dirty="0"/>
          </a:p>
        </p:txBody>
      </p:sp>
      <p:sp>
        <p:nvSpPr>
          <p:cNvPr id="3" name="Content Placeholder 2"/>
          <p:cNvSpPr>
            <a:spLocks noGrp="1"/>
          </p:cNvSpPr>
          <p:nvPr>
            <p:ph sz="quarter" idx="1"/>
          </p:nvPr>
        </p:nvSpPr>
        <p:spPr/>
        <p:txBody>
          <a:bodyPr/>
          <a:lstStyle/>
          <a:p>
            <a:r>
              <a:rPr lang="it-IT" dirty="0" smtClean="0"/>
              <a:t>Attrito statico:</a:t>
            </a:r>
          </a:p>
          <a:p>
            <a:pPr lvl="1"/>
            <a:r>
              <a:rPr lang="it-IT" dirty="0" smtClean="0"/>
              <a:t>non è difficile !</a:t>
            </a:r>
            <a:endParaRPr lang="it-IT" dirty="0"/>
          </a:p>
        </p:txBody>
      </p:sp>
      <p:grpSp>
        <p:nvGrpSpPr>
          <p:cNvPr id="4" name="Group 3"/>
          <p:cNvGrpSpPr/>
          <p:nvPr/>
        </p:nvGrpSpPr>
        <p:grpSpPr>
          <a:xfrm>
            <a:off x="5053239" y="1447800"/>
            <a:ext cx="4090761" cy="3250416"/>
            <a:chOff x="4953000" y="2540784"/>
            <a:chExt cx="4090761" cy="3250416"/>
          </a:xfrm>
        </p:grpSpPr>
        <p:cxnSp>
          <p:nvCxnSpPr>
            <p:cNvPr id="5" name="Straight Connector 4"/>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56388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78486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TextBox 7"/>
            <p:cNvSpPr txBox="1"/>
            <p:nvPr/>
          </p:nvSpPr>
          <p:spPr>
            <a:xfrm>
              <a:off x="6781800" y="4648200"/>
              <a:ext cx="989874" cy="461665"/>
            </a:xfrm>
            <a:prstGeom prst="rect">
              <a:avLst/>
            </a:prstGeom>
            <a:noFill/>
          </p:spPr>
          <p:txBody>
            <a:bodyPr wrap="none" rtlCol="0">
              <a:spAutoFit/>
            </a:bodyPr>
            <a:lstStyle/>
            <a:p>
              <a:r>
                <a:rPr lang="it-IT" sz="2400" dirty="0" smtClean="0"/>
                <a:t>P=-mg</a:t>
              </a:r>
              <a:endParaRPr lang="it-IT" sz="2400" dirty="0"/>
            </a:p>
          </p:txBody>
        </p:sp>
        <p:sp>
          <p:nvSpPr>
            <p:cNvPr id="9" name="TextBox 8"/>
            <p:cNvSpPr txBox="1"/>
            <p:nvPr/>
          </p:nvSpPr>
          <p:spPr>
            <a:xfrm>
              <a:off x="6858000" y="2971800"/>
              <a:ext cx="1377300" cy="461665"/>
            </a:xfrm>
            <a:prstGeom prst="rect">
              <a:avLst/>
            </a:prstGeom>
            <a:noFill/>
          </p:spPr>
          <p:txBody>
            <a:bodyPr wrap="none" rtlCol="0">
              <a:spAutoFit/>
            </a:bodyPr>
            <a:lstStyle/>
            <a:p>
              <a:r>
                <a:rPr lang="it-IT" sz="2400" dirty="0" smtClean="0"/>
                <a:t>R=-Pcos</a:t>
              </a:r>
              <a:r>
                <a:rPr lang="it-IT" sz="2400" dirty="0" smtClean="0">
                  <a:latin typeface="Symbol" charset="2"/>
                  <a:cs typeface="Symbol" charset="2"/>
                </a:rPr>
                <a:t>a</a:t>
              </a:r>
              <a:endParaRPr lang="it-IT" sz="2400" dirty="0"/>
            </a:p>
          </p:txBody>
        </p:sp>
        <p:grpSp>
          <p:nvGrpSpPr>
            <p:cNvPr id="10" name="Group 22"/>
            <p:cNvGrpSpPr/>
            <p:nvPr/>
          </p:nvGrpSpPr>
          <p:grpSpPr>
            <a:xfrm rot="776424">
              <a:off x="5157561" y="2540784"/>
              <a:ext cx="3886200" cy="1449387"/>
              <a:chOff x="4953000" y="2971801"/>
              <a:chExt cx="3886200" cy="1449387"/>
            </a:xfrm>
          </p:grpSpPr>
          <p:sp>
            <p:nvSpPr>
              <p:cNvPr id="15" name="Rectangle 14"/>
              <p:cNvSpPr/>
              <p:nvPr/>
            </p:nvSpPr>
            <p:spPr>
              <a:xfrm>
                <a:off x="63246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6" name="Straight Arrow Connector 15"/>
              <p:cNvCxnSpPr/>
              <p:nvPr/>
            </p:nvCxnSpPr>
            <p:spPr>
              <a:xfrm rot="16200000" flipV="1">
                <a:off x="61348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cxnSp>
          <p:nvCxnSpPr>
            <p:cNvPr id="11" name="Straight Arrow Connector 10"/>
            <p:cNvCxnSpPr/>
            <p:nvPr/>
          </p:nvCxnSpPr>
          <p:spPr>
            <a:xfrm rot="5400000">
              <a:off x="6249194" y="4228306"/>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044623" y="35858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3" name="Straight Connector 12"/>
            <p:cNvCxnSpPr>
              <a:cxnSpLocks noChangeAspect="1"/>
            </p:cNvCxnSpPr>
            <p:nvPr/>
          </p:nvCxnSpPr>
          <p:spPr>
            <a:xfrm rot="776424">
              <a:off x="6398096" y="3613929"/>
              <a:ext cx="388620" cy="159"/>
            </a:xfrm>
            <a:prstGeom prst="line">
              <a:avLst/>
            </a:prstGeom>
            <a:ln w="38100" cap="flat" cmpd="sng" algn="ctr">
              <a:solidFill>
                <a:schemeClr val="tx1"/>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09468" y="3043535"/>
              <a:ext cx="1013068" cy="461665"/>
            </a:xfrm>
            <a:prstGeom prst="rect">
              <a:avLst/>
            </a:prstGeom>
            <a:noFill/>
          </p:spPr>
          <p:txBody>
            <a:bodyPr wrap="none" rtlCol="0">
              <a:spAutoFit/>
            </a:bodyPr>
            <a:lstStyle/>
            <a:p>
              <a:r>
                <a:rPr lang="it-IT" sz="2400" dirty="0" err="1" smtClean="0"/>
                <a:t>F</a:t>
              </a:r>
              <a:r>
                <a:rPr lang="it-IT" sz="2400" baseline="-25000" dirty="0" err="1" smtClean="0"/>
                <a:t>A</a:t>
              </a:r>
              <a:r>
                <a:rPr lang="it-IT" sz="2400" dirty="0" err="1" smtClean="0"/>
                <a:t>=</a:t>
              </a:r>
              <a:r>
                <a:rPr lang="it-IT" sz="2400" dirty="0" err="1" smtClean="0">
                  <a:latin typeface="Symbol" charset="2"/>
                  <a:cs typeface="Symbol" charset="2"/>
                </a:rPr>
                <a:t>m</a:t>
              </a:r>
              <a:r>
                <a:rPr lang="it-IT" sz="2400" dirty="0" err="1" smtClean="0"/>
                <a:t>R</a:t>
              </a:r>
              <a:endParaRPr lang="it-IT" sz="2400" dirty="0"/>
            </a:p>
          </p:txBody>
        </p:sp>
      </p:grpSp>
      <p:cxnSp>
        <p:nvCxnSpPr>
          <p:cNvPr id="18" name="Straight Connector 17"/>
          <p:cNvCxnSpPr/>
          <p:nvPr/>
        </p:nvCxnSpPr>
        <p:spPr>
          <a:xfrm rot="776424">
            <a:off x="5154570" y="2763699"/>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976424" flipV="1">
            <a:off x="4760995" y="1775570"/>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763000" y="2631757"/>
            <a:ext cx="337377" cy="492443"/>
          </a:xfrm>
          <a:prstGeom prst="rect">
            <a:avLst/>
          </a:prstGeom>
          <a:noFill/>
        </p:spPr>
        <p:txBody>
          <a:bodyPr wrap="none" rtlCol="0">
            <a:spAutoFit/>
          </a:bodyPr>
          <a:lstStyle/>
          <a:p>
            <a:r>
              <a:rPr lang="it-IT" sz="2600" dirty="0" err="1" smtClean="0"/>
              <a:t>x</a:t>
            </a:r>
            <a:endParaRPr lang="it-IT" sz="2600" dirty="0"/>
          </a:p>
        </p:txBody>
      </p:sp>
      <p:sp>
        <p:nvSpPr>
          <p:cNvPr id="21" name="TextBox 20"/>
          <p:cNvSpPr txBox="1"/>
          <p:nvPr/>
        </p:nvSpPr>
        <p:spPr>
          <a:xfrm>
            <a:off x="5486400" y="914400"/>
            <a:ext cx="323701" cy="492443"/>
          </a:xfrm>
          <a:prstGeom prst="rect">
            <a:avLst/>
          </a:prstGeom>
          <a:noFill/>
        </p:spPr>
        <p:txBody>
          <a:bodyPr wrap="none" rtlCol="0">
            <a:spAutoFit/>
          </a:bodyPr>
          <a:lstStyle/>
          <a:p>
            <a:r>
              <a:rPr lang="it-IT" sz="2600" dirty="0" err="1" smtClean="0"/>
              <a:t>y</a:t>
            </a:r>
            <a:endParaRPr lang="it-IT" sz="2600" dirty="0"/>
          </a:p>
        </p:txBody>
      </p:sp>
      <p:grpSp>
        <p:nvGrpSpPr>
          <p:cNvPr id="27" name="Group 26"/>
          <p:cNvGrpSpPr/>
          <p:nvPr/>
        </p:nvGrpSpPr>
        <p:grpSpPr>
          <a:xfrm>
            <a:off x="893570" y="2586335"/>
            <a:ext cx="3158425" cy="999530"/>
            <a:chOff x="893570" y="2586335"/>
            <a:chExt cx="3158425" cy="999530"/>
          </a:xfrm>
        </p:grpSpPr>
        <p:graphicFrame>
          <p:nvGraphicFramePr>
            <p:cNvPr id="22" name="Object 21"/>
            <p:cNvGraphicFramePr>
              <a:graphicFrameLocks noChangeAspect="1"/>
            </p:cNvGraphicFramePr>
            <p:nvPr/>
          </p:nvGraphicFramePr>
          <p:xfrm>
            <a:off x="1295400" y="2667000"/>
            <a:ext cx="2756595" cy="918865"/>
          </p:xfrm>
          <a:graphic>
            <a:graphicData uri="http://schemas.openxmlformats.org/presentationml/2006/ole">
              <p:oleObj spid="_x0000_s62466" name="Equation" r:id="rId3" imgW="1371600" imgH="457200" progId="Equation.3">
                <p:embed/>
              </p:oleObj>
            </a:graphicData>
          </a:graphic>
        </p:graphicFrame>
        <p:sp>
          <p:nvSpPr>
            <p:cNvPr id="23" name="TextBox 22"/>
            <p:cNvSpPr txBox="1"/>
            <p:nvPr/>
          </p:nvSpPr>
          <p:spPr>
            <a:xfrm>
              <a:off x="893570" y="2586335"/>
              <a:ext cx="325630" cy="461665"/>
            </a:xfrm>
            <a:prstGeom prst="rect">
              <a:avLst/>
            </a:prstGeom>
            <a:noFill/>
          </p:spPr>
          <p:txBody>
            <a:bodyPr wrap="none" rtlCol="0">
              <a:spAutoFit/>
            </a:bodyPr>
            <a:lstStyle/>
            <a:p>
              <a:r>
                <a:rPr lang="it-IT" sz="2400" dirty="0" err="1" smtClean="0"/>
                <a:t>x</a:t>
              </a:r>
              <a:endParaRPr lang="it-IT" sz="2400" dirty="0"/>
            </a:p>
          </p:txBody>
        </p:sp>
        <p:sp>
          <p:nvSpPr>
            <p:cNvPr id="24" name="TextBox 23"/>
            <p:cNvSpPr txBox="1"/>
            <p:nvPr/>
          </p:nvSpPr>
          <p:spPr>
            <a:xfrm>
              <a:off x="893570" y="3043535"/>
              <a:ext cx="313006" cy="461665"/>
            </a:xfrm>
            <a:prstGeom prst="rect">
              <a:avLst/>
            </a:prstGeom>
            <a:noFill/>
          </p:spPr>
          <p:txBody>
            <a:bodyPr wrap="none" rtlCol="0">
              <a:spAutoFit/>
            </a:bodyPr>
            <a:lstStyle/>
            <a:p>
              <a:r>
                <a:rPr lang="it-IT" sz="2400" dirty="0" err="1" smtClean="0"/>
                <a:t>y</a:t>
              </a:r>
              <a:endParaRPr lang="it-IT" sz="2400" dirty="0"/>
            </a:p>
          </p:txBody>
        </p:sp>
      </p:grpSp>
      <p:graphicFrame>
        <p:nvGraphicFramePr>
          <p:cNvPr id="62467" name="Object 3"/>
          <p:cNvGraphicFramePr>
            <a:graphicFrameLocks noChangeAspect="1"/>
          </p:cNvGraphicFramePr>
          <p:nvPr/>
        </p:nvGraphicFramePr>
        <p:xfrm>
          <a:off x="990600" y="5227637"/>
          <a:ext cx="3579668" cy="1096963"/>
        </p:xfrm>
        <a:graphic>
          <a:graphicData uri="http://schemas.openxmlformats.org/presentationml/2006/ole">
            <p:oleObj spid="_x0000_s62467" name="Equation" r:id="rId4" imgW="1409700" imgH="431800" progId="Equation.3">
              <p:embed/>
            </p:oleObj>
          </a:graphicData>
        </a:graphic>
      </p:graphicFrame>
      <p:graphicFrame>
        <p:nvGraphicFramePr>
          <p:cNvPr id="26" name="Object 25"/>
          <p:cNvGraphicFramePr>
            <a:graphicFrameLocks noChangeAspect="1"/>
          </p:cNvGraphicFramePr>
          <p:nvPr/>
        </p:nvGraphicFramePr>
        <p:xfrm>
          <a:off x="5634947" y="5649278"/>
          <a:ext cx="2646584" cy="741044"/>
        </p:xfrm>
        <a:graphic>
          <a:graphicData uri="http://schemas.openxmlformats.org/presentationml/2006/ole">
            <p:oleObj spid="_x0000_s62468" name="Equation" r:id="rId5" imgW="635000" imgH="177800" progId="Equation.3">
              <p:embed/>
            </p:oleObj>
          </a:graphicData>
        </a:graphic>
      </p:graphicFrame>
      <p:sp>
        <p:nvSpPr>
          <p:cNvPr id="28" name="TextBox 27"/>
          <p:cNvSpPr txBox="1"/>
          <p:nvPr/>
        </p:nvSpPr>
        <p:spPr>
          <a:xfrm>
            <a:off x="1219200" y="3733800"/>
            <a:ext cx="3057247" cy="1200328"/>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2400" dirty="0" smtClean="0"/>
              <a:t>condizioni statiche: </a:t>
            </a:r>
          </a:p>
          <a:p>
            <a:pPr>
              <a:buFont typeface="Arial"/>
              <a:buChar char="•"/>
            </a:pPr>
            <a:r>
              <a:rPr lang="it-IT" sz="2400" dirty="0" smtClean="0"/>
              <a:t> v</a:t>
            </a:r>
            <a:r>
              <a:rPr lang="it-IT" sz="2400" baseline="-25000" dirty="0" smtClean="0"/>
              <a:t>x</a:t>
            </a:r>
            <a:r>
              <a:rPr lang="it-IT" sz="2400" dirty="0" smtClean="0"/>
              <a:t>=0 ad ogni </a:t>
            </a:r>
            <a:r>
              <a:rPr lang="it-IT" sz="2400" dirty="0" err="1" smtClean="0"/>
              <a:t>t</a:t>
            </a:r>
            <a:r>
              <a:rPr lang="it-IT" sz="2400" dirty="0" smtClean="0"/>
              <a:t> </a:t>
            </a:r>
            <a:r>
              <a:rPr lang="en-US" sz="2400" dirty="0" err="1" smtClean="0">
                <a:sym typeface="Wingdings"/>
              </a:rPr>
              <a:t></a:t>
            </a:r>
            <a:r>
              <a:rPr lang="en-US" sz="2400" dirty="0" smtClean="0">
                <a:sym typeface="Wingdings"/>
              </a:rPr>
              <a:t> a</a:t>
            </a:r>
            <a:r>
              <a:rPr lang="it-IT" sz="2400" baseline="-25000" dirty="0" smtClean="0"/>
              <a:t>x</a:t>
            </a:r>
            <a:r>
              <a:rPr lang="it-IT" sz="2400" dirty="0" smtClean="0"/>
              <a:t>=0</a:t>
            </a:r>
            <a:r>
              <a:rPr lang="en-US" sz="2400" dirty="0" smtClean="0">
                <a:sym typeface="Wingdings"/>
              </a:rPr>
              <a:t>  </a:t>
            </a:r>
            <a:endParaRPr lang="it-IT" sz="2400" dirty="0" smtClean="0"/>
          </a:p>
          <a:p>
            <a:pPr>
              <a:buFont typeface="Arial"/>
              <a:buChar char="•"/>
            </a:pPr>
            <a:r>
              <a:rPr lang="it-IT" sz="2400" dirty="0" smtClean="0"/>
              <a:t> v</a:t>
            </a:r>
            <a:r>
              <a:rPr lang="it-IT" sz="2400" baseline="-25000" dirty="0" smtClean="0"/>
              <a:t>y</a:t>
            </a:r>
            <a:r>
              <a:rPr lang="it-IT" sz="2400" dirty="0" smtClean="0"/>
              <a:t>=0 ad ogni </a:t>
            </a:r>
            <a:r>
              <a:rPr lang="it-IT" sz="2400" dirty="0" err="1" smtClean="0"/>
              <a:t>t</a:t>
            </a:r>
            <a:r>
              <a:rPr lang="it-IT" sz="2400" dirty="0" smtClean="0"/>
              <a:t> </a:t>
            </a:r>
            <a:r>
              <a:rPr lang="en-US" sz="2400" dirty="0" err="1" smtClean="0">
                <a:sym typeface="Wingdings"/>
              </a:rPr>
              <a:t></a:t>
            </a:r>
            <a:r>
              <a:rPr lang="en-US" sz="2400" dirty="0" smtClean="0">
                <a:sym typeface="Wingdings"/>
              </a:rPr>
              <a:t> a</a:t>
            </a:r>
            <a:r>
              <a:rPr lang="it-IT" sz="2400" baseline="-25000" dirty="0" smtClean="0"/>
              <a:t>y</a:t>
            </a:r>
            <a:r>
              <a:rPr lang="it-IT" sz="2400" dirty="0" smtClean="0"/>
              <a:t>=0</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4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944562"/>
          </a:xfrm>
        </p:spPr>
        <p:txBody>
          <a:bodyPr>
            <a:normAutofit/>
          </a:bodyPr>
          <a:lstStyle/>
          <a:p>
            <a:r>
              <a:rPr lang="it-IT" dirty="0" smtClean="0"/>
              <a:t>Ed il coefficiente di attrito dinamico?</a:t>
            </a:r>
            <a:endParaRPr lang="it-IT" dirty="0"/>
          </a:p>
        </p:txBody>
      </p:sp>
      <p:sp>
        <p:nvSpPr>
          <p:cNvPr id="3" name="Content Placeholder 2"/>
          <p:cNvSpPr>
            <a:spLocks noGrp="1"/>
          </p:cNvSpPr>
          <p:nvPr>
            <p:ph sz="quarter" idx="1"/>
          </p:nvPr>
        </p:nvSpPr>
        <p:spPr>
          <a:xfrm>
            <a:off x="914400" y="914400"/>
            <a:ext cx="7772400" cy="4572000"/>
          </a:xfrm>
        </p:spPr>
        <p:txBody>
          <a:bodyPr/>
          <a:lstStyle/>
          <a:p>
            <a:r>
              <a:rPr lang="it-IT" dirty="0" smtClean="0"/>
              <a:t>Come lo misuriamo ?</a:t>
            </a:r>
          </a:p>
          <a:p>
            <a:pPr lvl="1"/>
            <a:r>
              <a:rPr lang="it-IT" dirty="0" smtClean="0"/>
              <a:t>nello stesso modo !</a:t>
            </a:r>
          </a:p>
          <a:p>
            <a:r>
              <a:rPr lang="it-IT" dirty="0" smtClean="0"/>
              <a:t>Possibile?</a:t>
            </a:r>
          </a:p>
          <a:p>
            <a:pPr lvl="1"/>
            <a:r>
              <a:rPr lang="it-IT" dirty="0" smtClean="0"/>
              <a:t>ovviamente dobbiamo essere in condizioni dinamiche: </a:t>
            </a:r>
            <a:r>
              <a:rPr lang="it-IT" dirty="0" err="1" smtClean="0"/>
              <a:t>v</a:t>
            </a:r>
            <a:r>
              <a:rPr lang="it-IT" dirty="0" smtClean="0"/>
              <a:t>&gt;</a:t>
            </a:r>
            <a:r>
              <a:rPr lang="it-IT" dirty="0" err="1" smtClean="0"/>
              <a:t>0</a:t>
            </a:r>
            <a:endParaRPr lang="it-IT" dirty="0" smtClean="0"/>
          </a:p>
          <a:p>
            <a:pPr lvl="1"/>
            <a:r>
              <a:rPr lang="it-IT" dirty="0" smtClean="0"/>
              <a:t>ma le equazioni sono le stesse di prima:</a:t>
            </a:r>
          </a:p>
        </p:txBody>
      </p:sp>
      <p:graphicFrame>
        <p:nvGraphicFramePr>
          <p:cNvPr id="63490" name="Object 2"/>
          <p:cNvGraphicFramePr>
            <a:graphicFrameLocks noChangeAspect="1"/>
          </p:cNvGraphicFramePr>
          <p:nvPr/>
        </p:nvGraphicFramePr>
        <p:xfrm>
          <a:off x="1447800" y="5410200"/>
          <a:ext cx="2362200" cy="611547"/>
        </p:xfrm>
        <a:graphic>
          <a:graphicData uri="http://schemas.openxmlformats.org/presentationml/2006/ole">
            <p:oleObj spid="_x0000_s63490" name="Equation" r:id="rId3" imgW="685800" imgH="177800" progId="Equation.3">
              <p:embed/>
            </p:oleObj>
          </a:graphicData>
        </a:graphic>
      </p:graphicFrame>
      <p:sp>
        <p:nvSpPr>
          <p:cNvPr id="5" name="TextBox 4"/>
          <p:cNvSpPr txBox="1"/>
          <p:nvPr/>
        </p:nvSpPr>
        <p:spPr>
          <a:xfrm>
            <a:off x="1319416" y="3276600"/>
            <a:ext cx="3557384" cy="1200328"/>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2400" dirty="0" smtClean="0"/>
              <a:t>condizioni di moto uniforme: </a:t>
            </a:r>
          </a:p>
          <a:p>
            <a:pPr>
              <a:buFont typeface="Arial"/>
              <a:buChar char="•"/>
            </a:pPr>
            <a:r>
              <a:rPr lang="it-IT" sz="2400" dirty="0" smtClean="0"/>
              <a:t> </a:t>
            </a:r>
            <a:r>
              <a:rPr lang="it-IT" sz="2400" dirty="0" err="1" smtClean="0"/>
              <a:t>v</a:t>
            </a:r>
            <a:r>
              <a:rPr lang="it-IT" sz="2400" baseline="-25000" dirty="0" err="1" smtClean="0"/>
              <a:t>x</a:t>
            </a:r>
            <a:r>
              <a:rPr lang="it-IT" sz="2400" baseline="-25000" dirty="0" smtClean="0"/>
              <a:t> </a:t>
            </a:r>
            <a:r>
              <a:rPr lang="it-IT" sz="2400" dirty="0" smtClean="0"/>
              <a:t>= costante   </a:t>
            </a:r>
            <a:r>
              <a:rPr lang="en-US" sz="2400" dirty="0" err="1" smtClean="0">
                <a:sym typeface="Wingdings"/>
              </a:rPr>
              <a:t></a:t>
            </a:r>
            <a:r>
              <a:rPr lang="en-US" sz="2400" dirty="0" smtClean="0">
                <a:sym typeface="Wingdings"/>
              </a:rPr>
              <a:t> a</a:t>
            </a:r>
            <a:r>
              <a:rPr lang="it-IT" sz="2400" baseline="-25000" dirty="0" smtClean="0"/>
              <a:t>x</a:t>
            </a:r>
            <a:r>
              <a:rPr lang="it-IT" sz="2400" dirty="0" smtClean="0"/>
              <a:t>=0</a:t>
            </a:r>
            <a:r>
              <a:rPr lang="en-US" sz="2400" dirty="0" smtClean="0">
                <a:sym typeface="Wingdings"/>
              </a:rPr>
              <a:t>  </a:t>
            </a:r>
            <a:endParaRPr lang="it-IT" sz="2400" dirty="0" smtClean="0"/>
          </a:p>
          <a:p>
            <a:pPr>
              <a:buFont typeface="Arial"/>
              <a:buChar char="•"/>
            </a:pPr>
            <a:r>
              <a:rPr lang="it-IT" sz="2400" dirty="0" smtClean="0"/>
              <a:t> v</a:t>
            </a:r>
            <a:r>
              <a:rPr lang="it-IT" sz="2400" baseline="-25000" dirty="0" smtClean="0"/>
              <a:t>y</a:t>
            </a:r>
            <a:r>
              <a:rPr lang="it-IT" sz="2400" dirty="0" smtClean="0"/>
              <a:t>=0 ad ogni </a:t>
            </a:r>
            <a:r>
              <a:rPr lang="it-IT" sz="2400" dirty="0" err="1" smtClean="0"/>
              <a:t>t</a:t>
            </a:r>
            <a:r>
              <a:rPr lang="it-IT" sz="2400" dirty="0" smtClean="0"/>
              <a:t> </a:t>
            </a:r>
            <a:r>
              <a:rPr lang="en-US" sz="2400" dirty="0" err="1" smtClean="0">
                <a:sym typeface="Wingdings"/>
              </a:rPr>
              <a:t></a:t>
            </a:r>
            <a:r>
              <a:rPr lang="en-US" sz="2400" dirty="0" smtClean="0">
                <a:sym typeface="Wingdings"/>
              </a:rPr>
              <a:t> a</a:t>
            </a:r>
            <a:r>
              <a:rPr lang="it-IT" sz="2400" baseline="-25000" dirty="0" smtClean="0"/>
              <a:t>y</a:t>
            </a:r>
            <a:r>
              <a:rPr lang="it-IT" sz="2400" dirty="0" smtClean="0"/>
              <a:t>=0</a:t>
            </a:r>
            <a:endParaRPr lang="it-IT" sz="2400" dirty="0"/>
          </a:p>
        </p:txBody>
      </p:sp>
      <p:graphicFrame>
        <p:nvGraphicFramePr>
          <p:cNvPr id="6" name="Object 5"/>
          <p:cNvGraphicFramePr>
            <a:graphicFrameLocks noChangeAspect="1"/>
          </p:cNvGraphicFramePr>
          <p:nvPr/>
        </p:nvGraphicFramePr>
        <p:xfrm>
          <a:off x="6056312" y="2667000"/>
          <a:ext cx="2859088" cy="919163"/>
        </p:xfrm>
        <a:graphic>
          <a:graphicData uri="http://schemas.openxmlformats.org/presentationml/2006/ole">
            <p:oleObj spid="_x0000_s63491" name="Equation" r:id="rId4" imgW="1422400" imgH="457200" progId="Equation.3">
              <p:embed/>
            </p:oleObj>
          </a:graphicData>
        </a:graphic>
      </p:graphicFrame>
      <p:sp>
        <p:nvSpPr>
          <p:cNvPr id="24" name="TextBox 23"/>
          <p:cNvSpPr txBox="1"/>
          <p:nvPr/>
        </p:nvSpPr>
        <p:spPr>
          <a:xfrm>
            <a:off x="5486400" y="3150384"/>
            <a:ext cx="323701" cy="492443"/>
          </a:xfrm>
          <a:prstGeom prst="rect">
            <a:avLst/>
          </a:prstGeom>
          <a:noFill/>
        </p:spPr>
        <p:txBody>
          <a:bodyPr wrap="none" rtlCol="0">
            <a:spAutoFit/>
          </a:bodyPr>
          <a:lstStyle/>
          <a:p>
            <a:r>
              <a:rPr lang="it-IT" sz="2600" dirty="0" err="1" smtClean="0"/>
              <a:t>y</a:t>
            </a:r>
            <a:endParaRPr lang="it-IT" sz="2600" dirty="0"/>
          </a:p>
        </p:txBody>
      </p:sp>
      <p:grpSp>
        <p:nvGrpSpPr>
          <p:cNvPr id="27" name="Group 26"/>
          <p:cNvGrpSpPr/>
          <p:nvPr/>
        </p:nvGrpSpPr>
        <p:grpSpPr>
          <a:xfrm>
            <a:off x="5053239" y="3440848"/>
            <a:ext cx="4090761" cy="3493352"/>
            <a:chOff x="5053239" y="3440848"/>
            <a:chExt cx="4090761" cy="3493352"/>
          </a:xfrm>
        </p:grpSpPr>
        <p:grpSp>
          <p:nvGrpSpPr>
            <p:cNvPr id="7" name="Group 6"/>
            <p:cNvGrpSpPr/>
            <p:nvPr/>
          </p:nvGrpSpPr>
          <p:grpSpPr>
            <a:xfrm>
              <a:off x="5053239" y="3683784"/>
              <a:ext cx="4090761" cy="3250416"/>
              <a:chOff x="4953000" y="2540784"/>
              <a:chExt cx="4090761" cy="3250416"/>
            </a:xfrm>
          </p:grpSpPr>
          <p:cxnSp>
            <p:nvCxnSpPr>
              <p:cNvPr id="8" name="Straight Connector 7"/>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38800" y="4421188"/>
                <a:ext cx="76200" cy="1370012"/>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ctangle 9"/>
              <p:cNvSpPr/>
              <p:nvPr/>
            </p:nvSpPr>
            <p:spPr>
              <a:xfrm>
                <a:off x="7848600" y="4419600"/>
                <a:ext cx="76200" cy="137001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TextBox 10"/>
              <p:cNvSpPr txBox="1"/>
              <p:nvPr/>
            </p:nvSpPr>
            <p:spPr>
              <a:xfrm>
                <a:off x="6781800" y="4648200"/>
                <a:ext cx="989874" cy="461665"/>
              </a:xfrm>
              <a:prstGeom prst="rect">
                <a:avLst/>
              </a:prstGeom>
              <a:noFill/>
            </p:spPr>
            <p:txBody>
              <a:bodyPr wrap="none" rtlCol="0">
                <a:spAutoFit/>
              </a:bodyPr>
              <a:lstStyle/>
              <a:p>
                <a:r>
                  <a:rPr lang="it-IT" sz="2400" dirty="0" smtClean="0"/>
                  <a:t>P=-mg</a:t>
                </a:r>
                <a:endParaRPr lang="it-IT" sz="2400" dirty="0"/>
              </a:p>
            </p:txBody>
          </p:sp>
          <p:sp>
            <p:nvSpPr>
              <p:cNvPr id="12" name="TextBox 11"/>
              <p:cNvSpPr txBox="1"/>
              <p:nvPr/>
            </p:nvSpPr>
            <p:spPr>
              <a:xfrm>
                <a:off x="6858000" y="2971800"/>
                <a:ext cx="1377300" cy="461665"/>
              </a:xfrm>
              <a:prstGeom prst="rect">
                <a:avLst/>
              </a:prstGeom>
              <a:noFill/>
            </p:spPr>
            <p:txBody>
              <a:bodyPr wrap="none" rtlCol="0">
                <a:spAutoFit/>
              </a:bodyPr>
              <a:lstStyle/>
              <a:p>
                <a:r>
                  <a:rPr lang="it-IT" sz="2400" dirty="0" smtClean="0"/>
                  <a:t>R=-Pcos</a:t>
                </a:r>
                <a:r>
                  <a:rPr lang="it-IT" sz="2400" dirty="0" smtClean="0">
                    <a:latin typeface="Symbol" charset="2"/>
                    <a:cs typeface="Symbol" charset="2"/>
                  </a:rPr>
                  <a:t>a</a:t>
                </a:r>
                <a:endParaRPr lang="it-IT" sz="2400" dirty="0"/>
              </a:p>
            </p:txBody>
          </p:sp>
          <p:grpSp>
            <p:nvGrpSpPr>
              <p:cNvPr id="13" name="Group 22"/>
              <p:cNvGrpSpPr/>
              <p:nvPr/>
            </p:nvGrpSpPr>
            <p:grpSpPr>
              <a:xfrm rot="776424">
                <a:off x="5157561" y="2540784"/>
                <a:ext cx="3886200" cy="1449387"/>
                <a:chOff x="4953000" y="2971801"/>
                <a:chExt cx="3886200" cy="1449387"/>
              </a:xfrm>
            </p:grpSpPr>
            <p:sp>
              <p:nvSpPr>
                <p:cNvPr id="18" name="Rectangle 17"/>
                <p:cNvSpPr/>
                <p:nvPr/>
              </p:nvSpPr>
              <p:spPr>
                <a:xfrm>
                  <a:off x="6324600" y="3886200"/>
                  <a:ext cx="762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Straight Arrow Connector 18"/>
                <p:cNvCxnSpPr/>
                <p:nvPr/>
              </p:nvCxnSpPr>
              <p:spPr>
                <a:xfrm rot="16200000" flipV="1">
                  <a:off x="6134894" y="3542507"/>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53000" y="4419600"/>
                  <a:ext cx="3886200" cy="1588"/>
                </a:xfrm>
                <a:prstGeom prst="line">
                  <a:avLst/>
                </a:prstGeom>
                <a:ln w="38100" cap="flat" cmpd="sng" algn="ctr">
                  <a:solidFill>
                    <a:schemeClr val="tx1"/>
                  </a:solidFill>
                  <a:prstDash val="solid"/>
                  <a:round/>
                  <a:headEnd type="none"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p:nvPr/>
            </p:nvCxnSpPr>
            <p:spPr>
              <a:xfrm rot="5400000">
                <a:off x="6249194" y="4228306"/>
                <a:ext cx="1143000" cy="1588"/>
              </a:xfrm>
              <a:prstGeom prst="straightConnector1">
                <a:avLst/>
              </a:prstGeom>
              <a:ln w="285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044623" y="3585865"/>
                <a:ext cx="213177" cy="82103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cxnSp>
            <p:nvCxnSpPr>
              <p:cNvPr id="16" name="Straight Connector 15"/>
              <p:cNvCxnSpPr>
                <a:cxnSpLocks noChangeAspect="1"/>
              </p:cNvCxnSpPr>
              <p:nvPr/>
            </p:nvCxnSpPr>
            <p:spPr>
              <a:xfrm rot="776424">
                <a:off x="6398096" y="3613929"/>
                <a:ext cx="388620" cy="159"/>
              </a:xfrm>
              <a:prstGeom prst="line">
                <a:avLst/>
              </a:prstGeom>
              <a:ln w="38100" cap="flat" cmpd="sng" algn="ctr">
                <a:solidFill>
                  <a:schemeClr val="tx1"/>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09468" y="3043535"/>
                <a:ext cx="1013068" cy="461665"/>
              </a:xfrm>
              <a:prstGeom prst="rect">
                <a:avLst/>
              </a:prstGeom>
              <a:noFill/>
            </p:spPr>
            <p:txBody>
              <a:bodyPr wrap="none" rtlCol="0">
                <a:spAutoFit/>
              </a:bodyPr>
              <a:lstStyle/>
              <a:p>
                <a:r>
                  <a:rPr lang="it-IT" sz="2400" dirty="0" err="1" smtClean="0"/>
                  <a:t>F</a:t>
                </a:r>
                <a:r>
                  <a:rPr lang="it-IT" sz="2400" baseline="-25000" dirty="0" err="1" smtClean="0"/>
                  <a:t>A</a:t>
                </a:r>
                <a:r>
                  <a:rPr lang="it-IT" sz="2400" dirty="0" err="1" smtClean="0"/>
                  <a:t>=</a:t>
                </a:r>
                <a:r>
                  <a:rPr lang="it-IT" sz="2400" dirty="0" err="1" smtClean="0">
                    <a:latin typeface="Symbol" charset="2"/>
                    <a:cs typeface="Symbol" charset="2"/>
                  </a:rPr>
                  <a:t>m</a:t>
                </a:r>
                <a:r>
                  <a:rPr lang="it-IT" sz="2400" dirty="0" err="1" smtClean="0"/>
                  <a:t>R</a:t>
                </a:r>
                <a:endParaRPr lang="it-IT" sz="2400" dirty="0"/>
              </a:p>
            </p:txBody>
          </p:sp>
        </p:grpSp>
        <p:cxnSp>
          <p:nvCxnSpPr>
            <p:cNvPr id="21" name="Straight Connector 20"/>
            <p:cNvCxnSpPr/>
            <p:nvPr/>
          </p:nvCxnSpPr>
          <p:spPr>
            <a:xfrm rot="776424">
              <a:off x="5154570" y="4999683"/>
              <a:ext cx="3886200" cy="1588"/>
            </a:xfrm>
            <a:prstGeom prst="line">
              <a:avLst/>
            </a:prstGeom>
            <a:ln w="6350" cap="flat" cmpd="sng" algn="ctr">
              <a:solidFill>
                <a:schemeClr val="tx1"/>
              </a:solidFill>
              <a:prstDash val="solid"/>
              <a:round/>
              <a:headEnd type="none" w="med" len="med"/>
              <a:tailEnd type="arrow"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976424" flipV="1">
              <a:off x="4760995" y="4011554"/>
              <a:ext cx="1143000" cy="1588"/>
            </a:xfrm>
            <a:prstGeom prst="straightConnector1">
              <a:avLst/>
            </a:prstGeom>
            <a:ln w="3175" cap="flat" cmpd="sng" algn="ctr">
              <a:solidFill>
                <a:srgbClr val="00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763000" y="4867741"/>
              <a:ext cx="337377" cy="492443"/>
            </a:xfrm>
            <a:prstGeom prst="rect">
              <a:avLst/>
            </a:prstGeom>
            <a:noFill/>
          </p:spPr>
          <p:txBody>
            <a:bodyPr wrap="none" rtlCol="0">
              <a:spAutoFit/>
            </a:bodyPr>
            <a:lstStyle/>
            <a:p>
              <a:r>
                <a:rPr lang="it-IT" sz="2600" dirty="0" err="1" smtClean="0"/>
                <a:t>x</a:t>
              </a:r>
              <a:endParaRPr lang="it-IT" sz="2600" dirty="0"/>
            </a:p>
          </p:txBody>
        </p:sp>
        <p:cxnSp>
          <p:nvCxnSpPr>
            <p:cNvPr id="25" name="Straight Connector 24"/>
            <p:cNvCxnSpPr>
              <a:cxnSpLocks noChangeAspect="1"/>
            </p:cNvCxnSpPr>
            <p:nvPr/>
          </p:nvCxnSpPr>
          <p:spPr>
            <a:xfrm rot="776424" flipH="1" flipV="1">
              <a:off x="7236296" y="4909329"/>
              <a:ext cx="388620" cy="159"/>
            </a:xfrm>
            <a:prstGeom prst="line">
              <a:avLst/>
            </a:prstGeom>
            <a:ln w="38100" cap="flat" cmpd="sng" algn="ctr">
              <a:solidFill>
                <a:srgbClr val="0000FF"/>
              </a:solidFill>
              <a:prstDash val="solid"/>
              <a:round/>
              <a:headEnd type="arrow" w="med" len="med"/>
              <a:tailEnd type="none" w="med" len="med"/>
            </a:ln>
            <a:effectLst>
              <a:outerShdw blurRad="50800" dist="38100" dir="2700000" algn="br"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47030" y="4495800"/>
              <a:ext cx="453970" cy="523220"/>
            </a:xfrm>
            <a:prstGeom prst="rect">
              <a:avLst/>
            </a:prstGeom>
            <a:noFill/>
          </p:spPr>
          <p:txBody>
            <a:bodyPr wrap="none" rtlCol="0">
              <a:spAutoFit/>
            </a:bodyPr>
            <a:lstStyle/>
            <a:p>
              <a:r>
                <a:rPr lang="it-IT" sz="2800" dirty="0" err="1" smtClean="0">
                  <a:solidFill>
                    <a:srgbClr val="0000FF"/>
                  </a:solidFill>
                </a:rPr>
                <a:t>v</a:t>
              </a:r>
              <a:r>
                <a:rPr lang="it-IT" sz="2800" baseline="-25000" dirty="0" err="1" smtClean="0">
                  <a:solidFill>
                    <a:srgbClr val="0000FF"/>
                  </a:solidFill>
                </a:rPr>
                <a:t>x</a:t>
              </a:r>
              <a:endParaRPr lang="it-IT" sz="2800"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1861</TotalTime>
  <Words>3059</Words>
  <Application>Microsoft Macintosh PowerPoint</Application>
  <PresentationFormat>On-screen Show (4:3)</PresentationFormat>
  <Paragraphs>565</Paragraphs>
  <Slides>60</Slides>
  <Notes>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Equity</vt:lpstr>
      <vt:lpstr>Equation</vt:lpstr>
      <vt:lpstr>Interpretazione Fisica dei fenomeni quotidiani (e non)</vt:lpstr>
      <vt:lpstr>Programma</vt:lpstr>
      <vt:lpstr>Slides delle lezioni</vt:lpstr>
      <vt:lpstr>Oggi parleremo di ….</vt:lpstr>
      <vt:lpstr>La pulizia delle scarpe</vt:lpstr>
      <vt:lpstr>La pulizia delle scarpe</vt:lpstr>
      <vt:lpstr>L’attrito</vt:lpstr>
      <vt:lpstr>Come possiamo misurare il coefficiente di attrito ?</vt:lpstr>
      <vt:lpstr>Ed il coefficiente di attrito dinamico?</vt:lpstr>
      <vt:lpstr>Verifica 1</vt:lpstr>
      <vt:lpstr>Verifica 2</vt:lpstr>
      <vt:lpstr>Dinamica sul piano inclinato</vt:lpstr>
      <vt:lpstr>Verifica 3</vt:lpstr>
      <vt:lpstr>Verifica 4</vt:lpstr>
      <vt:lpstr>Verifica 5</vt:lpstr>
      <vt:lpstr>Verifica 6</vt:lpstr>
      <vt:lpstr>Verifica 7</vt:lpstr>
      <vt:lpstr>Dinamica sul piano inclinato</vt:lpstr>
      <vt:lpstr>Soluzione</vt:lpstr>
      <vt:lpstr>Soluzione 3</vt:lpstr>
      <vt:lpstr>Soluzione 4</vt:lpstr>
      <vt:lpstr>Soluzione 5</vt:lpstr>
      <vt:lpstr>Soluzione 6</vt:lpstr>
      <vt:lpstr>Soluzione 7</vt:lpstr>
      <vt:lpstr>La carta bagnata</vt:lpstr>
      <vt:lpstr>La carta bagnata</vt:lpstr>
      <vt:lpstr>Verifica 8</vt:lpstr>
      <vt:lpstr>Risposta</vt:lpstr>
      <vt:lpstr>Verifica 9a</vt:lpstr>
      <vt:lpstr>Verifica 9b</vt:lpstr>
      <vt:lpstr>Risposta</vt:lpstr>
      <vt:lpstr>Cinematica del moto rotatorio</vt:lpstr>
      <vt:lpstr>Cinematica del moto rotatorio</vt:lpstr>
      <vt:lpstr>Dinamica del moto rotatorio</vt:lpstr>
      <vt:lpstr>Momento di inerzia di alcuni solidi</vt:lpstr>
      <vt:lpstr>Dinamica del moto rotatorio </vt:lpstr>
      <vt:lpstr>Dinamica del corpo rigido</vt:lpstr>
      <vt:lpstr>Rotolamento senza strisciamento</vt:lpstr>
      <vt:lpstr>Rotolamento senza strisciamento</vt:lpstr>
      <vt:lpstr>Rotolamento senza strisciamento</vt:lpstr>
      <vt:lpstr>Rotolamento senza strisciamento</vt:lpstr>
      <vt:lpstr>Rotolamento senza strisciamento</vt:lpstr>
      <vt:lpstr>Siete pronti per guardare il film Ben Hur</vt:lpstr>
      <vt:lpstr>Verifica 9b</vt:lpstr>
      <vt:lpstr>Rotolamento (senza strisiciamento) sul piano inclinato</vt:lpstr>
      <vt:lpstr>La corsa delle bighe</vt:lpstr>
      <vt:lpstr>Slide 47</vt:lpstr>
      <vt:lpstr>La corsa delle bighe</vt:lpstr>
      <vt:lpstr>La corsa delle bighe</vt:lpstr>
      <vt:lpstr>A che velocità corre la biga ?</vt:lpstr>
      <vt:lpstr>L’elastico che si scalda</vt:lpstr>
      <vt:lpstr>L’elastico che si scalda</vt:lpstr>
      <vt:lpstr>Sistema di punti materiali</vt:lpstr>
      <vt:lpstr>Sistema di punti materiali</vt:lpstr>
      <vt:lpstr>Sistema di punti materiali</vt:lpstr>
      <vt:lpstr>Sistema di punti materiali</vt:lpstr>
      <vt:lpstr>Teorema del moto del centro di massa</vt:lpstr>
      <vt:lpstr>Teorema del moto del centro di massa</vt:lpstr>
      <vt:lpstr>Teorema di conservazione della quantità di moto</vt:lpstr>
      <vt:lpstr>L’equazione di Bernoulli</vt:lpstr>
    </vt:vector>
  </TitlesOfParts>
  <Company>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Giuseppe Eugenio Bruno</dc:creator>
  <cp:lastModifiedBy>Giuseppe Eugenio Bruno</cp:lastModifiedBy>
  <cp:revision>126</cp:revision>
  <cp:lastPrinted>2010-03-15T13:05:19Z</cp:lastPrinted>
  <dcterms:created xsi:type="dcterms:W3CDTF">2010-04-15T15:36:10Z</dcterms:created>
  <dcterms:modified xsi:type="dcterms:W3CDTF">2010-04-15T15:43:07Z</dcterms:modified>
</cp:coreProperties>
</file>