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embeddings/Microsoft_Equation22.bin" ContentType="application/vnd.openxmlformats-officedocument.oleObject"/>
  <Override PartName="/docProps/app.xml" ContentType="application/vnd.openxmlformats-officedocument.extended-properties+xml"/>
  <Override PartName="/ppt/slides/slide30.xml" ContentType="application/vnd.openxmlformats-officedocument.presentationml.slide+xml"/>
  <Override PartName="/ppt/embeddings/Microsoft_Equation29.bin" ContentType="application/vnd.openxmlformats-officedocument.oleObject"/>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embeddings/Microsoft_Equation8.bin" ContentType="application/vnd.openxmlformats-officedocument.oleObject"/>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Default Extension="wmf" ContentType="image/x-wmf"/>
  <Override PartName="/ppt/embeddings/Microsoft_Equation12.bin" ContentType="application/vnd.openxmlformats-officedocument.oleObject"/>
  <Override PartName="/ppt/embeddings/Microsoft_Equation20.bin" ContentType="application/vnd.openxmlformats-officedocument.oleObject"/>
  <Override PartName="/ppt/embeddings/Microsoft_Equation19.bin" ContentType="application/vnd.openxmlformats-officedocument.oleObject"/>
  <Override PartName="/ppt/embeddings/Microsoft_Equation11.bin" ContentType="application/vnd.openxmlformats-officedocument.oleObject"/>
  <Override PartName="/ppt/embeddings/Microsoft_Equation4.bin" ContentType="application/vnd.openxmlformats-officedocument.oleObject"/>
  <Override PartName="/ppt/slides/slide13.xml" ContentType="application/vnd.openxmlformats-officedocument.presentationml.slide+xml"/>
  <Override PartName="/ppt/embeddings/Microsoft_Equation23.bin" ContentType="application/vnd.openxmlformats-officedocument.oleObject"/>
  <Override PartName="/ppt/embeddings/Microsoft_Equation5.bin" ContentType="application/vnd.openxmlformats-officedocument.oleObject"/>
  <Default Extension="pict" ContentType="image/pict"/>
  <Override PartName="/ppt/slides/slide20.xml" ContentType="application/vnd.openxmlformats-officedocument.presentationml.slide+xml"/>
  <Override PartName="/ppt/slides/slide17.xml" ContentType="application/vnd.openxmlformats-officedocument.presentationml.slide+xml"/>
  <Override PartName="/ppt/embeddings/Microsoft_Equation18.bin" ContentType="application/vnd.openxmlformats-officedocument.oleObject"/>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png" ContentType="image/png"/>
  <Override PartName="/ppt/embeddings/Microsoft_Equation1.bin" ContentType="application/vnd.openxmlformats-officedocument.oleObject"/>
  <Override PartName="/ppt/slides/slide27.xml" ContentType="application/vnd.openxmlformats-officedocument.presentationml.slide+xml"/>
  <Override PartName="/docProps/core.xml" ContentType="application/vnd.openxmlformats-package.core-properties+xml"/>
  <Override PartName="/ppt/embeddings/Microsoft_Equation24.bin" ContentType="application/vnd.openxmlformats-officedocument.oleObject"/>
  <Override PartName="/ppt/embeddings/Microsoft_Equation30.bin" ContentType="application/vnd.openxmlformats-officedocument.oleObject"/>
  <Override PartName="/ppt/slides/slide31.xml" ContentType="application/vnd.openxmlformats-officedocument.presentationml.slide+xml"/>
  <Default Extension="bin" ContentType="application/vnd.openxmlformats-officedocument.presentationml.printerSettings"/>
  <Override PartName="/ppt/embeddings/Microsoft_Equation3.bin" ContentType="application/vnd.openxmlformats-officedocument.oleObject"/>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theme/theme2.xml" ContentType="application/vnd.openxmlformats-officedocument.theme+xml"/>
  <Override PartName="/ppt/embeddings/Microsoft_Equation15.bin" ContentType="application/vnd.openxmlformats-officedocument.oleObject"/>
  <Override PartName="/ppt/slides/slide2.xml" ContentType="application/vnd.openxmlformats-officedocument.presentationml.slide+xml"/>
  <Override PartName="/ppt/embeddings/Microsoft_Equation28.bin" ContentType="application/vnd.openxmlformats-officedocument.oleObject"/>
  <Override PartName="/ppt/slides/slide35.xml" ContentType="application/vnd.openxmlformats-officedocument.presentationml.slide+xml"/>
  <Override PartName="/ppt/slides/slide42.xml" ContentType="application/vnd.openxmlformats-officedocument.presentationml.slide+xml"/>
  <Override PartName="/ppt/embeddings/Microsoft_Equation34.bin" ContentType="application/vnd.openxmlformats-officedocument.oleObject"/>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embeddings/Microsoft_Equation25.bin" ContentType="application/vnd.openxmlformats-officedocument.oleObject"/>
  <Override PartName="/ppt/embeddings/Microsoft_Equation16.bin" ContentType="application/vnd.openxmlformats-officedocument.oleObject"/>
  <Default Extension="xml" ContentType="application/xml"/>
  <Override PartName="/ppt/embeddings/Microsoft_Equation14.bin" ContentType="application/vnd.openxmlformats-officedocument.oleObject"/>
  <Override PartName="/ppt/slides/slide26.xml" ContentType="application/vnd.openxmlformats-officedocument.presentationml.slide+xml"/>
  <Override PartName="/ppt/slideMasters/slideMaster1.xml" ContentType="application/vnd.openxmlformats-officedocument.presentationml.slideMaster+xml"/>
  <Override PartName="/ppt/embeddings/Microsoft_Equation33.bin" ContentType="application/vnd.openxmlformats-officedocument.oleObject"/>
  <Override PartName="/ppt/slides/slide25.xml" ContentType="application/vnd.openxmlformats-officedocument.presentationml.slide+xml"/>
  <Override PartName="/ppt/embeddings/Microsoft_Equation2.bin" ContentType="application/vnd.openxmlformats-officedocument.oleObject"/>
  <Override PartName="/ppt/embeddings/Microsoft_Equation26.bin" ContentType="application/vnd.openxmlformats-officedocument.oleObject"/>
  <Override PartName="/ppt/slides/slide14.xml" ContentType="application/vnd.openxmlformats-officedocument.presentationml.slide+xml"/>
  <Override PartName="/ppt/slides/slide40.xml" ContentType="application/vnd.openxmlformats-officedocument.presentationml.slide+xml"/>
  <Override PartName="/ppt/embeddings/Microsoft_Equation10.bin" ContentType="application/vnd.openxmlformats-officedocument.oleObject"/>
  <Override PartName="/ppt/slides/slide34.xml" ContentType="application/vnd.openxmlformats-officedocument.presentationml.slide+xml"/>
  <Override PartName="/ppt/embeddings/Microsoft_Equation7.bin" ContentType="application/vnd.openxmlformats-officedocument.oleObject"/>
  <Override PartName="/ppt/slideLayouts/slideLayout1.xml" ContentType="application/vnd.openxmlformats-officedocument.presentationml.slideLayout+xml"/>
  <Override PartName="/ppt/embeddings/Microsoft_Equation13.bin" ContentType="application/vnd.openxmlformats-officedocument.oleObject"/>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embeddings/Microsoft_Equation31.bin" ContentType="application/vnd.openxmlformats-officedocument.oleObject"/>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embeddings/Microsoft_Equation27.bin" ContentType="application/vnd.openxmlformats-officedocument.oleObject"/>
  <Override PartName="/ppt/slides/slide8.xml" ContentType="application/vnd.openxmlformats-officedocument.presentationml.slide+xml"/>
  <Override PartName="/ppt/embeddings/Microsoft_Equation9.bin" ContentType="application/vnd.openxmlformats-officedocument.oleObject"/>
  <Override PartName="/ppt/slides/slide15.xml" ContentType="application/vnd.openxmlformats-officedocument.presentationml.slide+xml"/>
  <Override PartName="/ppt/embeddings/Microsoft_Equation6.bin" ContentType="application/vnd.openxmlformats-officedocument.oleObject"/>
  <Override PartName="/ppt/embeddings/Microsoft_Equation32.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embeddings/Microsoft_Equation17.bin" ContentType="application/vnd.openxmlformats-officedocument.oleObject"/>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embeddings/Microsoft_Equation21.bin" ContentType="application/vnd.openxmlformats-officedocument.oleObject"/>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45"/>
  </p:notesMasterIdLst>
  <p:sldIdLst>
    <p:sldId id="256" r:id="rId2"/>
    <p:sldId id="296" r:id="rId3"/>
    <p:sldId id="295" r:id="rId4"/>
    <p:sldId id="297" r:id="rId5"/>
    <p:sldId id="298" r:id="rId6"/>
    <p:sldId id="257" r:id="rId7"/>
    <p:sldId id="258" r:id="rId8"/>
    <p:sldId id="259" r:id="rId9"/>
    <p:sldId id="283" r:id="rId10"/>
    <p:sldId id="284" r:id="rId11"/>
    <p:sldId id="300" r:id="rId12"/>
    <p:sldId id="301" r:id="rId13"/>
    <p:sldId id="260" r:id="rId14"/>
    <p:sldId id="261" r:id="rId15"/>
    <p:sldId id="263" r:id="rId16"/>
    <p:sldId id="264" r:id="rId17"/>
    <p:sldId id="265" r:id="rId18"/>
    <p:sldId id="266" r:id="rId19"/>
    <p:sldId id="267" r:id="rId20"/>
    <p:sldId id="268" r:id="rId21"/>
    <p:sldId id="271" r:id="rId22"/>
    <p:sldId id="272" r:id="rId23"/>
    <p:sldId id="273" r:id="rId24"/>
    <p:sldId id="286" r:id="rId25"/>
    <p:sldId id="288" r:id="rId26"/>
    <p:sldId id="289" r:id="rId27"/>
    <p:sldId id="287" r:id="rId28"/>
    <p:sldId id="290" r:id="rId29"/>
    <p:sldId id="293" r:id="rId30"/>
    <p:sldId id="294" r:id="rId31"/>
    <p:sldId id="269" r:id="rId32"/>
    <p:sldId id="270" r:id="rId33"/>
    <p:sldId id="274" r:id="rId34"/>
    <p:sldId id="275" r:id="rId35"/>
    <p:sldId id="276" r:id="rId36"/>
    <p:sldId id="277" r:id="rId37"/>
    <p:sldId id="292" r:id="rId38"/>
    <p:sldId id="278" r:id="rId39"/>
    <p:sldId id="279" r:id="rId40"/>
    <p:sldId id="280" r:id="rId41"/>
    <p:sldId id="281" r:id="rId42"/>
    <p:sldId id="282" r:id="rId43"/>
    <p:sldId id="262" r:id="rId4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p:scale>
          <a:sx n="100" d="100"/>
          <a:sy n="100" d="100"/>
        </p:scale>
        <p:origin x="-1128" y="-2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tableStyles" Target="tableStyles.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notesMaster" Target="notesMasters/notesMaster1.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theme" Target="theme/theme1.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printerSettings" Target="printerSettings/printerSettings1.bin"/><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presProps" Target="presProps.xml"/><Relationship Id="rId48"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pict"/><Relationship Id="rId3" Type="http://schemas.openxmlformats.org/officeDocument/2006/relationships/image" Target="../media/image4.pict"/><Relationship Id="rId1" Type="http://schemas.openxmlformats.org/officeDocument/2006/relationships/image" Target="../media/image2.pict"/></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6.wmf"/><Relationship Id="rId3" Type="http://schemas.openxmlformats.org/officeDocument/2006/relationships/image" Target="../media/image32.wmf"/><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5.pict"/></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ict"/><Relationship Id="rId1" Type="http://schemas.openxmlformats.org/officeDocument/2006/relationships/image" Target="../media/image5.pict"/></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4" Type="http://schemas.openxmlformats.org/officeDocument/2006/relationships/image" Target="../media/image22.pict"/><Relationship Id="rId1" Type="http://schemas.openxmlformats.org/officeDocument/2006/relationships/image" Target="../media/image19.pict"/><Relationship Id="rId2" Type="http://schemas.openxmlformats.org/officeDocument/2006/relationships/image" Target="../media/image20.pict"/><Relationship Id="rId3" Type="http://schemas.openxmlformats.org/officeDocument/2006/relationships/image" Target="../media/image21.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4" Type="http://schemas.openxmlformats.org/officeDocument/2006/relationships/image" Target="../media/image27.pict"/><Relationship Id="rId1" Type="http://schemas.openxmlformats.org/officeDocument/2006/relationships/image" Target="../media/image24.pict"/><Relationship Id="rId2" Type="http://schemas.openxmlformats.org/officeDocument/2006/relationships/image" Target="../media/image25.pict"/><Relationship Id="rId3"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9.pict"/><Relationship Id="rId3" Type="http://schemas.openxmlformats.org/officeDocument/2006/relationships/image" Target="../media/image30.pict"/><Relationship Id="rId1" Type="http://schemas.openxmlformats.org/officeDocument/2006/relationships/image" Target="../media/image2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pict"/></Relationships>
</file>

<file path=ppt/drawings/_rels/vmlDrawing9.vml.rels><?xml version="1.0" encoding="UTF-8" standalone="yes"?>
<Relationships xmlns="http://schemas.openxmlformats.org/package/2006/relationships"><Relationship Id="rId4" Type="http://schemas.openxmlformats.org/officeDocument/2006/relationships/image" Target="../media/image34.wmf"/><Relationship Id="rId1" Type="http://schemas.openxmlformats.org/officeDocument/2006/relationships/image" Target="../media/image31.pict"/><Relationship Id="rId2" Type="http://schemas.openxmlformats.org/officeDocument/2006/relationships/image" Target="../media/image32.wmf"/><Relationship Id="rId3"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D829A4-284C-AC48-A36D-705234A63F9E}" type="datetimeFigureOut">
              <a:rPr lang="it-IT" smtClean="0"/>
              <a:pPr/>
              <a:t>4/15/10</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4DDCBC-7F07-2048-BF57-2E613E67B7B7}" type="slidenum">
              <a:rPr lang="it-IT" smtClean="0"/>
              <a:pPr/>
              <a:t>‹#›</a:t>
            </a:fld>
            <a:endParaRPr lang="it-IT"/>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F44DDCBC-7F07-2048-BF57-2E613E67B7B7}" type="slidenum">
              <a:rPr lang="it-IT" smtClean="0"/>
              <a:pPr/>
              <a:t>3</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Click to edit Master subtitle style</a:t>
            </a:r>
            <a:endParaRPr kumimoji="0" lang="en-US"/>
          </a:p>
        </p:txBody>
      </p:sp>
      <p:sp>
        <p:nvSpPr>
          <p:cNvPr id="28" name="Date Placeholder 27"/>
          <p:cNvSpPr>
            <a:spLocks noGrp="1"/>
          </p:cNvSpPr>
          <p:nvPr>
            <p:ph type="dt" sz="half" idx="10"/>
          </p:nvPr>
        </p:nvSpPr>
        <p:spPr/>
        <p:txBody>
          <a:bodyPr/>
          <a:lstStyle/>
          <a:p>
            <a:fld id="{3844AAB0-DB70-0C48-A130-8796E6E8F116}" type="datetimeFigureOut">
              <a:rPr lang="it-IT" smtClean="0"/>
              <a:pPr/>
              <a:t>4/15/10</a:t>
            </a:fld>
            <a:endParaRPr lang="it-IT"/>
          </a:p>
        </p:txBody>
      </p:sp>
      <p:sp>
        <p:nvSpPr>
          <p:cNvPr id="17" name="Footer Placeholder 16"/>
          <p:cNvSpPr>
            <a:spLocks noGrp="1"/>
          </p:cNvSpPr>
          <p:nvPr>
            <p:ph type="ftr" sz="quarter" idx="11"/>
          </p:nvPr>
        </p:nvSpPr>
        <p:spPr/>
        <p:txBody>
          <a:bodyPr/>
          <a:lstStyle/>
          <a:p>
            <a:endParaRPr lang="it-IT"/>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1433A84-717D-4240-AC64-29E0CAB652C1}" type="slidenum">
              <a:rPr lang="it-IT" smtClean="0"/>
              <a:pPr/>
              <a:t>‹#›</a:t>
            </a:fld>
            <a:endParaRPr lang="it-IT"/>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it-IT"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4" name="Date Placeholder 3"/>
          <p:cNvSpPr>
            <a:spLocks noGrp="1"/>
          </p:cNvSpPr>
          <p:nvPr>
            <p:ph type="dt" sz="half" idx="10"/>
          </p:nvPr>
        </p:nvSpPr>
        <p:spPr/>
        <p:txBody>
          <a:bodyPr/>
          <a:lstStyle/>
          <a:p>
            <a:fld id="{3844AAB0-DB70-0C48-A130-8796E6E8F116}" type="datetimeFigureOut">
              <a:rPr lang="it-IT" smtClean="0"/>
              <a:pPr/>
              <a:t>4/15/10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433A84-717D-4240-AC64-29E0CAB652C1}"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it-IT"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4" name="Date Placeholder 3"/>
          <p:cNvSpPr>
            <a:spLocks noGrp="1"/>
          </p:cNvSpPr>
          <p:nvPr>
            <p:ph type="dt" sz="half" idx="10"/>
          </p:nvPr>
        </p:nvSpPr>
        <p:spPr/>
        <p:txBody>
          <a:bodyPr/>
          <a:lstStyle/>
          <a:p>
            <a:fld id="{3844AAB0-DB70-0C48-A130-8796E6E8F116}" type="datetimeFigureOut">
              <a:rPr lang="it-IT" smtClean="0"/>
              <a:pPr/>
              <a:t>4/15/10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433A84-717D-4240-AC64-29E0CAB652C1}" type="slidenum">
              <a:rPr lang="it-IT" smtClean="0"/>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Click to edit Master title style</a:t>
            </a:r>
            <a:endParaRPr kumimoji="0" lang="en-US"/>
          </a:p>
        </p:txBody>
      </p:sp>
      <p:sp>
        <p:nvSpPr>
          <p:cNvPr id="4" name="Date Placeholder 3"/>
          <p:cNvSpPr>
            <a:spLocks noGrp="1"/>
          </p:cNvSpPr>
          <p:nvPr>
            <p:ph type="dt" sz="half" idx="10"/>
          </p:nvPr>
        </p:nvSpPr>
        <p:spPr/>
        <p:txBody>
          <a:bodyPr/>
          <a:lstStyle/>
          <a:p>
            <a:fld id="{3844AAB0-DB70-0C48-A130-8796E6E8F116}" type="datetimeFigureOut">
              <a:rPr lang="it-IT" smtClean="0"/>
              <a:pPr/>
              <a:t>4/15/10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1433A84-717D-4240-AC64-29E0CAB652C1}" type="slidenum">
              <a:rPr lang="it-IT" smtClean="0"/>
              <a:pPr/>
              <a:t>‹#›</a:t>
            </a:fld>
            <a:endParaRPr lang="it-IT"/>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it-IT"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Click to edit Master text styles</a:t>
            </a:r>
          </a:p>
        </p:txBody>
      </p:sp>
      <p:sp>
        <p:nvSpPr>
          <p:cNvPr id="4" name="Date Placeholder 3"/>
          <p:cNvSpPr>
            <a:spLocks noGrp="1"/>
          </p:cNvSpPr>
          <p:nvPr>
            <p:ph type="dt" sz="half" idx="10"/>
          </p:nvPr>
        </p:nvSpPr>
        <p:spPr/>
        <p:txBody>
          <a:bodyPr/>
          <a:lstStyle/>
          <a:p>
            <a:fld id="{3844AAB0-DB70-0C48-A130-8796E6E8F116}" type="datetimeFigureOut">
              <a:rPr lang="it-IT" smtClean="0"/>
              <a:pPr/>
              <a:t>4/15/10</a:t>
            </a:fld>
            <a:endParaRPr lang="it-IT"/>
          </a:p>
        </p:txBody>
      </p:sp>
      <p:sp>
        <p:nvSpPr>
          <p:cNvPr id="5" name="Footer Placeholder 4"/>
          <p:cNvSpPr>
            <a:spLocks noGrp="1"/>
          </p:cNvSpPr>
          <p:nvPr>
            <p:ph type="ftr" sz="quarter" idx="11"/>
          </p:nvPr>
        </p:nvSpPr>
        <p:spPr>
          <a:xfrm>
            <a:off x="800100" y="6172200"/>
            <a:ext cx="4000500" cy="457200"/>
          </a:xfrm>
        </p:spPr>
        <p:txBody>
          <a:bodyPr/>
          <a:lstStyle/>
          <a:p>
            <a:endParaRPr lang="it-IT"/>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01433A84-717D-4240-AC64-29E0CAB652C1}" type="slidenum">
              <a:rPr lang="it-IT" smtClean="0"/>
              <a:pPr/>
              <a:t>‹#›</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Click to edit Master title style</a:t>
            </a:r>
            <a:endParaRPr kumimoji="0" lang="en-US"/>
          </a:p>
        </p:txBody>
      </p:sp>
      <p:sp>
        <p:nvSpPr>
          <p:cNvPr id="5" name="Date Placeholder 4"/>
          <p:cNvSpPr>
            <a:spLocks noGrp="1"/>
          </p:cNvSpPr>
          <p:nvPr>
            <p:ph type="dt" sz="half" idx="10"/>
          </p:nvPr>
        </p:nvSpPr>
        <p:spPr/>
        <p:txBody>
          <a:bodyPr/>
          <a:lstStyle/>
          <a:p>
            <a:fld id="{3844AAB0-DB70-0C48-A130-8796E6E8F116}" type="datetimeFigureOut">
              <a:rPr lang="it-IT" smtClean="0"/>
              <a:pPr/>
              <a:t>4/15/10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1433A84-717D-4240-AC64-29E0CAB652C1}" type="slidenum">
              <a:rPr lang="it-IT" smtClean="0"/>
              <a:pPr/>
              <a:t>‹#›</a:t>
            </a:fld>
            <a:endParaRPr lang="it-IT"/>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it-IT"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Click to edit Master text styles</a:t>
            </a:r>
          </a:p>
        </p:txBody>
      </p:sp>
      <p:sp>
        <p:nvSpPr>
          <p:cNvPr id="7" name="Date Placeholder 6"/>
          <p:cNvSpPr>
            <a:spLocks noGrp="1"/>
          </p:cNvSpPr>
          <p:nvPr>
            <p:ph type="dt" sz="half" idx="10"/>
          </p:nvPr>
        </p:nvSpPr>
        <p:spPr/>
        <p:txBody>
          <a:bodyPr/>
          <a:lstStyle/>
          <a:p>
            <a:fld id="{3844AAB0-DB70-0C48-A130-8796E6E8F116}" type="datetimeFigureOut">
              <a:rPr lang="it-IT" smtClean="0"/>
              <a:pPr/>
              <a:t>4/15/10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1433A84-717D-4240-AC64-29E0CAB652C1}" type="slidenum">
              <a:rPr lang="it-IT" smtClean="0"/>
              <a:pPr/>
              <a:t>‹#›</a:t>
            </a:fld>
            <a:endParaRPr lang="it-IT"/>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Click to edit Master title style</a:t>
            </a:r>
            <a:endParaRPr kumimoji="0" lang="en-US"/>
          </a:p>
        </p:txBody>
      </p:sp>
      <p:sp>
        <p:nvSpPr>
          <p:cNvPr id="3" name="Date Placeholder 2"/>
          <p:cNvSpPr>
            <a:spLocks noGrp="1"/>
          </p:cNvSpPr>
          <p:nvPr>
            <p:ph type="dt" sz="half" idx="10"/>
          </p:nvPr>
        </p:nvSpPr>
        <p:spPr/>
        <p:txBody>
          <a:bodyPr/>
          <a:lstStyle/>
          <a:p>
            <a:fld id="{3844AAB0-DB70-0C48-A130-8796E6E8F116}" type="datetimeFigureOut">
              <a:rPr lang="it-IT" smtClean="0"/>
              <a:pPr/>
              <a:t>4/15/10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1433A84-717D-4240-AC64-29E0CAB652C1}"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4AAB0-DB70-0C48-A130-8796E6E8F116}" type="datetimeFigureOut">
              <a:rPr lang="it-IT" smtClean="0"/>
              <a:pPr/>
              <a:t>4/15/10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1433A84-717D-4240-AC64-29E0CAB652C1}"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it-IT"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Click to edit Master text styles</a:t>
            </a:r>
          </a:p>
        </p:txBody>
      </p:sp>
      <p:sp>
        <p:nvSpPr>
          <p:cNvPr id="5" name="Date Placeholder 4"/>
          <p:cNvSpPr>
            <a:spLocks noGrp="1"/>
          </p:cNvSpPr>
          <p:nvPr>
            <p:ph type="dt" sz="half" idx="10"/>
          </p:nvPr>
        </p:nvSpPr>
        <p:spPr/>
        <p:txBody>
          <a:bodyPr/>
          <a:lstStyle/>
          <a:p>
            <a:fld id="{3844AAB0-DB70-0C48-A130-8796E6E8F116}" type="datetimeFigureOut">
              <a:rPr lang="it-IT" smtClean="0"/>
              <a:pPr/>
              <a:t>4/15/10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1433A84-717D-4240-AC64-29E0CAB652C1}" type="slidenum">
              <a:rPr lang="it-IT" smtClean="0"/>
              <a:pPr/>
              <a:t>‹#›</a:t>
            </a:fld>
            <a:endParaRPr lang="it-IT"/>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it-IT" smtClean="0"/>
              <a:t>Click to edit Master text styles</a:t>
            </a:r>
          </a:p>
          <a:p>
            <a:pPr lvl="1" eaLnBrk="1" latinLnBrk="0" hangingPunct="1"/>
            <a:r>
              <a:rPr lang="it-IT" smtClean="0"/>
              <a:t>Second level</a:t>
            </a:r>
          </a:p>
          <a:p>
            <a:pPr lvl="2" eaLnBrk="1" latinLnBrk="0" hangingPunct="1"/>
            <a:r>
              <a:rPr lang="it-IT" smtClean="0"/>
              <a:t>Third level</a:t>
            </a:r>
          </a:p>
          <a:p>
            <a:pPr lvl="3" eaLnBrk="1" latinLnBrk="0" hangingPunct="1"/>
            <a:r>
              <a:rPr lang="it-IT" smtClean="0"/>
              <a:t>Fourth level</a:t>
            </a:r>
          </a:p>
          <a:p>
            <a:pPr lvl="4" eaLnBrk="1" latinLnBrk="0" hangingPunct="1"/>
            <a:r>
              <a:rPr lang="it-IT"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it-IT"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it-IT" smtClean="0"/>
              <a:t>Click to edit Master text styles</a:t>
            </a:r>
          </a:p>
        </p:txBody>
      </p:sp>
      <p:sp>
        <p:nvSpPr>
          <p:cNvPr id="5" name="Date Placeholder 4"/>
          <p:cNvSpPr>
            <a:spLocks noGrp="1"/>
          </p:cNvSpPr>
          <p:nvPr>
            <p:ph type="dt" sz="half" idx="10"/>
          </p:nvPr>
        </p:nvSpPr>
        <p:spPr/>
        <p:txBody>
          <a:bodyPr/>
          <a:lstStyle/>
          <a:p>
            <a:fld id="{3844AAB0-DB70-0C48-A130-8796E6E8F116}" type="datetimeFigureOut">
              <a:rPr lang="it-IT" smtClean="0"/>
              <a:pPr/>
              <a:t>4/15/10</a:t>
            </a:fld>
            <a:endParaRPr lang="it-IT"/>
          </a:p>
        </p:txBody>
      </p:sp>
      <p:sp>
        <p:nvSpPr>
          <p:cNvPr id="6" name="Footer Placeholder 5"/>
          <p:cNvSpPr>
            <a:spLocks noGrp="1"/>
          </p:cNvSpPr>
          <p:nvPr>
            <p:ph type="ftr" sz="quarter" idx="11"/>
          </p:nvPr>
        </p:nvSpPr>
        <p:spPr>
          <a:xfrm>
            <a:off x="914400" y="6172200"/>
            <a:ext cx="3886200" cy="457200"/>
          </a:xfrm>
        </p:spPr>
        <p:txBody>
          <a:bodyPr/>
          <a:lstStyle/>
          <a:p>
            <a:endParaRPr lang="it-IT"/>
          </a:p>
        </p:txBody>
      </p:sp>
      <p:sp>
        <p:nvSpPr>
          <p:cNvPr id="7" name="Slide Number Placeholder 6"/>
          <p:cNvSpPr>
            <a:spLocks noGrp="1"/>
          </p:cNvSpPr>
          <p:nvPr>
            <p:ph type="sldNum" sz="quarter" idx="12"/>
          </p:nvPr>
        </p:nvSpPr>
        <p:spPr>
          <a:xfrm>
            <a:off x="146304" y="6208776"/>
            <a:ext cx="457200" cy="457200"/>
          </a:xfrm>
        </p:spPr>
        <p:txBody>
          <a:bodyPr/>
          <a:lstStyle/>
          <a:p>
            <a:fld id="{01433A84-717D-4240-AC64-29E0CAB652C1}" type="slidenum">
              <a:rPr lang="it-IT" smtClean="0"/>
              <a:pPr/>
              <a:t>‹#›</a:t>
            </a:fld>
            <a:endParaRPr lang="it-IT"/>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it-IT"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it-IT"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it-IT" smtClean="0"/>
              <a:t>Click to edit Master text styles</a:t>
            </a:r>
          </a:p>
          <a:p>
            <a:pPr lvl="1" eaLnBrk="1" latinLnBrk="0" hangingPunct="1"/>
            <a:r>
              <a:rPr kumimoji="0" lang="it-IT" smtClean="0"/>
              <a:t>Second level</a:t>
            </a:r>
          </a:p>
          <a:p>
            <a:pPr lvl="2" eaLnBrk="1" latinLnBrk="0" hangingPunct="1"/>
            <a:r>
              <a:rPr kumimoji="0" lang="it-IT" smtClean="0"/>
              <a:t>Third level</a:t>
            </a:r>
          </a:p>
          <a:p>
            <a:pPr lvl="3" eaLnBrk="1" latinLnBrk="0" hangingPunct="1"/>
            <a:r>
              <a:rPr kumimoji="0" lang="it-IT" smtClean="0"/>
              <a:t>Fourth level</a:t>
            </a:r>
          </a:p>
          <a:p>
            <a:pPr lvl="4" eaLnBrk="1" latinLnBrk="0" hangingPunct="1"/>
            <a:r>
              <a:rPr kumimoji="0" lang="it-IT"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844AAB0-DB70-0C48-A130-8796E6E8F116}" type="datetimeFigureOut">
              <a:rPr lang="it-IT" smtClean="0"/>
              <a:pPr/>
              <a:t>4/15/10</a:t>
            </a:fld>
            <a:endParaRPr lang="it-IT"/>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it-IT"/>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1433A84-717D-4240-AC64-29E0CAB652C1}" type="slidenum">
              <a:rPr lang="it-IT" smtClean="0"/>
              <a:pPr/>
              <a:t>‹#›</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oleObject" Target="../embeddings/Microsoft_Equation6.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12.jpeg"/><Relationship Id="rId5" Type="http://schemas.openxmlformats.org/officeDocument/2006/relationships/oleObject" Target="../embeddings/Microsoft_Equation7.bin"/></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6" Type="http://schemas.openxmlformats.org/officeDocument/2006/relationships/oleObject" Target="../embeddings/Microsoft_Equation11.bin"/><Relationship Id="rId4" Type="http://schemas.openxmlformats.org/officeDocument/2006/relationships/oleObject" Target="../embeddings/Microsoft_Equation9.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Microsoft_Equation8.bin"/><Relationship Id="rId5" Type="http://schemas.openxmlformats.org/officeDocument/2006/relationships/oleObject" Target="../embeddings/Microsoft_Equation10.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12.bin"/><Relationship Id="rId1" Type="http://schemas.openxmlformats.org/officeDocument/2006/relationships/vmlDrawing" Target="../drawings/vmlDrawing5.vml"/></Relationships>
</file>

<file path=ppt/slides/_rels/slide25.xml.rels><?xml version="1.0" encoding="UTF-8" standalone="yes"?>
<Relationships xmlns="http://schemas.openxmlformats.org/package/2006/relationships"><Relationship Id="rId4" Type="http://schemas.openxmlformats.org/officeDocument/2006/relationships/oleObject" Target="../embeddings/Microsoft_Equation14.bin"/><Relationship Id="rId5" Type="http://schemas.openxmlformats.org/officeDocument/2006/relationships/oleObject" Target="../embeddings/Microsoft_Equation15.bin"/><Relationship Id="rId7" Type="http://schemas.openxmlformats.org/officeDocument/2006/relationships/oleObject" Target="../embeddings/Microsoft_Equation17.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Microsoft_Equation13.bin"/><Relationship Id="rId6" Type="http://schemas.openxmlformats.org/officeDocument/2006/relationships/oleObject" Target="../embeddings/Microsoft_Equation16.bin"/></Relationships>
</file>

<file path=ppt/slides/_rels/slide26.xml.rels><?xml version="1.0" encoding="UTF-8" standalone="yes"?>
<Relationships xmlns="http://schemas.openxmlformats.org/package/2006/relationships"><Relationship Id="rId6" Type="http://schemas.openxmlformats.org/officeDocument/2006/relationships/oleObject" Target="../embeddings/Microsoft_Equation21.bin"/><Relationship Id="rId4" Type="http://schemas.openxmlformats.org/officeDocument/2006/relationships/oleObject" Target="../embeddings/Microsoft_Equation19.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Microsoft_Equation18.bin"/><Relationship Id="rId5" Type="http://schemas.openxmlformats.org/officeDocument/2006/relationships/oleObject" Target="../embeddings/Microsoft_Equation20.bin"/></Relationships>
</file>

<file path=ppt/slides/_rels/slide27.xml.rels><?xml version="1.0" encoding="UTF-8" standalone="yes"?>
<Relationships xmlns="http://schemas.openxmlformats.org/package/2006/relationships"><Relationship Id="rId4" Type="http://schemas.openxmlformats.org/officeDocument/2006/relationships/oleObject" Target="../embeddings/Microsoft_Equation23.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Microsoft_Equation22.bin"/></Relationships>
</file>

<file path=ppt/slides/_rels/slide28.xml.rels><?xml version="1.0" encoding="UTF-8" standalone="yes"?>
<Relationships xmlns="http://schemas.openxmlformats.org/package/2006/relationships"><Relationship Id="rId4" Type="http://schemas.openxmlformats.org/officeDocument/2006/relationships/oleObject" Target="../embeddings/Microsoft_Equation25.bin"/><Relationship Id="rId5" Type="http://schemas.openxmlformats.org/officeDocument/2006/relationships/oleObject" Target="../embeddings/Microsoft_Equation26.bin"/><Relationship Id="rId7" Type="http://schemas.openxmlformats.org/officeDocument/2006/relationships/oleObject" Target="../embeddings/Microsoft_Equation28.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Microsoft_Equation24.bin"/><Relationship Id="rId6" Type="http://schemas.openxmlformats.org/officeDocument/2006/relationships/oleObject" Target="../embeddings/Microsoft_Equation27.bin"/></Relationships>
</file>

<file path=ppt/slides/_rels/slide29.xml.rels><?xml version="1.0" encoding="UTF-8" standalone="yes"?>
<Relationships xmlns="http://schemas.openxmlformats.org/package/2006/relationships"><Relationship Id="rId4" Type="http://schemas.openxmlformats.org/officeDocument/2006/relationships/oleObject" Target="../embeddings/Microsoft_Equation30.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Microsoft_Equation2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4" Type="http://schemas.openxmlformats.org/officeDocument/2006/relationships/oleObject" Target="../embeddings/Microsoft_Equation32.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oleObject" Target="../embeddings/Microsoft_Equation31.bin"/><Relationship Id="rId5" Type="http://schemas.openxmlformats.org/officeDocument/2006/relationships/oleObject" Target="../embeddings/Microsoft_Equation33.bin"/></Relationships>
</file>

<file path=ppt/slides/_rels/slide31.xml.rels><?xml version="1.0" encoding="UTF-8" standalone="yes"?>
<Relationships xmlns="http://schemas.openxmlformats.org/package/2006/relationships"><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 Id="rId5"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oleObject" Target="../embeddings/Microsoft_Equation2.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quation1.bin"/><Relationship Id="rId5" Type="http://schemas.openxmlformats.org/officeDocument/2006/relationships/oleObject" Target="../embeddings/Microsoft_Equation3.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34.bin"/><Relationship Id="rId1" Type="http://schemas.openxmlformats.org/officeDocument/2006/relationships/vmlDrawing" Target="../drawings/vmlDrawing12.v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oleObject" Target="../embeddings/Microsoft_Equation5.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Microsoft_Equation4.bin"/></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it-IT" dirty="0" smtClean="0"/>
              <a:t>15 marzo 2010</a:t>
            </a:r>
            <a:endParaRPr lang="it-IT" dirty="0"/>
          </a:p>
        </p:txBody>
      </p:sp>
      <p:sp>
        <p:nvSpPr>
          <p:cNvPr id="2" name="Title 1"/>
          <p:cNvSpPr>
            <a:spLocks noGrp="1"/>
          </p:cNvSpPr>
          <p:nvPr>
            <p:ph type="ctrTitle"/>
          </p:nvPr>
        </p:nvSpPr>
        <p:spPr/>
        <p:txBody>
          <a:bodyPr/>
          <a:lstStyle/>
          <a:p>
            <a:r>
              <a:rPr lang="it-IT" dirty="0" smtClean="0"/>
              <a:t>Interpretazione Fisica dei fenomeni quotidiani (e non)</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sz="quarter" idx="1"/>
          </p:nvPr>
        </p:nvSpPr>
        <p:spPr>
          <a:xfrm>
            <a:off x="914400" y="1447800"/>
            <a:ext cx="7772400" cy="5181600"/>
          </a:xfrm>
        </p:spPr>
        <p:txBody>
          <a:bodyPr>
            <a:normAutofit/>
          </a:bodyPr>
          <a:lstStyle/>
          <a:p>
            <a:r>
              <a:rPr lang="it-IT" dirty="0" smtClean="0"/>
              <a:t>Girando il tè col cucchiaino, la </a:t>
            </a:r>
          </a:p>
          <a:p>
            <a:pPr>
              <a:buNone/>
            </a:pPr>
            <a:r>
              <a:rPr lang="it-IT" dirty="0" smtClean="0"/>
              <a:t>	sua superficie si incurva e la direzione del flusso secondario è tale che le foglioline di tè vengono </a:t>
            </a:r>
            <a:r>
              <a:rPr lang="it-IT" i="1" dirty="0" smtClean="0"/>
              <a:t>allontanate</a:t>
            </a:r>
            <a:r>
              <a:rPr lang="it-IT" dirty="0" smtClean="0"/>
              <a:t> dal centro.</a:t>
            </a:r>
          </a:p>
          <a:p>
            <a:r>
              <a:rPr lang="it-IT" dirty="0" smtClean="0"/>
              <a:t>Quando togliamo il cucchiaino la superficie diventa piatta, la massa del tè si riequilibra e le differenze di pressione diminuiscono: tutto questo provoca una inversione della direzione del flusso secondario ch </a:t>
            </a:r>
            <a:r>
              <a:rPr lang="it-IT" i="1" dirty="0" smtClean="0"/>
              <a:t>ora spinge le foglioline al centro</a:t>
            </a:r>
            <a:endParaRPr lang="it-IT" i="1" dirty="0"/>
          </a:p>
        </p:txBody>
      </p:sp>
      <p:pic>
        <p:nvPicPr>
          <p:cNvPr id="4" name="Picture 3"/>
          <p:cNvPicPr>
            <a:picLocks noChangeAspect="1"/>
          </p:cNvPicPr>
          <p:nvPr/>
        </p:nvPicPr>
        <p:blipFill>
          <a:blip r:embed="rId2"/>
          <a:stretch>
            <a:fillRect/>
          </a:stretch>
        </p:blipFill>
        <p:spPr>
          <a:xfrm>
            <a:off x="5029200" y="0"/>
            <a:ext cx="3835400" cy="1981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00013"/>
            <a:ext cx="7772400" cy="1143001"/>
          </a:xfrm>
        </p:spPr>
        <p:txBody>
          <a:bodyPr/>
          <a:lstStyle/>
          <a:p>
            <a:r>
              <a:rPr lang="it-IT"/>
              <a:t>L’equazione di Bernoulli</a:t>
            </a:r>
          </a:p>
        </p:txBody>
      </p:sp>
      <p:pic>
        <p:nvPicPr>
          <p:cNvPr id="9221" name="Picture 5" descr="10"/>
          <p:cNvPicPr>
            <a:picLocks noGrp="1" noChangeAspect="1" noChangeArrowheads="1"/>
          </p:cNvPicPr>
          <p:nvPr>
            <p:ph type="body" idx="1"/>
          </p:nvPr>
        </p:nvPicPr>
        <p:blipFill>
          <a:blip r:embed="rId3"/>
          <a:srcRect l="12263" t="15741" r="11777" b="16011"/>
          <a:stretch>
            <a:fillRect/>
          </a:stretch>
        </p:blipFill>
        <p:spPr>
          <a:xfrm>
            <a:off x="34925" y="1050925"/>
            <a:ext cx="3205163" cy="4033838"/>
          </a:xfrm>
          <a:noFill/>
          <a:ln/>
        </p:spPr>
      </p:pic>
      <p:graphicFrame>
        <p:nvGraphicFramePr>
          <p:cNvPr id="9222" name="Object 6"/>
          <p:cNvGraphicFramePr>
            <a:graphicFrameLocks noChangeAspect="1"/>
          </p:cNvGraphicFramePr>
          <p:nvPr/>
        </p:nvGraphicFramePr>
        <p:xfrm>
          <a:off x="3348038" y="1876425"/>
          <a:ext cx="5786437" cy="688975"/>
        </p:xfrm>
        <a:graphic>
          <a:graphicData uri="http://schemas.openxmlformats.org/presentationml/2006/ole">
            <p:oleObj spid="_x0000_s66562" name="Equation" r:id="rId4" imgW="2209680" imgH="241200" progId="Equation.3">
              <p:embed/>
            </p:oleObj>
          </a:graphicData>
        </a:graphic>
      </p:graphicFrame>
      <p:graphicFrame>
        <p:nvGraphicFramePr>
          <p:cNvPr id="9224" name="Object 8"/>
          <p:cNvGraphicFramePr>
            <a:graphicFrameLocks noChangeAspect="1"/>
          </p:cNvGraphicFramePr>
          <p:nvPr/>
        </p:nvGraphicFramePr>
        <p:xfrm>
          <a:off x="3584575" y="3097213"/>
          <a:ext cx="5021263" cy="1268412"/>
        </p:xfrm>
        <a:graphic>
          <a:graphicData uri="http://schemas.openxmlformats.org/presentationml/2006/ole">
            <p:oleObj spid="_x0000_s66563" name="Equation" r:id="rId5" imgW="1917360" imgH="444240" progId="Equation.3">
              <p:embed/>
            </p:oleObj>
          </a:graphicData>
        </a:graphic>
      </p:graphicFrame>
      <p:sp>
        <p:nvSpPr>
          <p:cNvPr id="9225" name="Text Box 9"/>
          <p:cNvSpPr txBox="1">
            <a:spLocks noChangeArrowheads="1"/>
          </p:cNvSpPr>
          <p:nvPr/>
        </p:nvSpPr>
        <p:spPr bwMode="auto">
          <a:xfrm>
            <a:off x="6372225" y="5300663"/>
            <a:ext cx="2463800" cy="466725"/>
          </a:xfrm>
          <a:prstGeom prst="rect">
            <a:avLst/>
          </a:prstGeom>
          <a:noFill/>
          <a:ln w="9525">
            <a:solidFill>
              <a:schemeClr val="accent2"/>
            </a:solidFill>
            <a:miter lim="800000"/>
            <a:headEnd/>
            <a:tailEnd/>
          </a:ln>
          <a:effectLst/>
        </p:spPr>
        <p:txBody>
          <a:bodyPr wrap="none">
            <a:prstTxWarp prst="textNoShape">
              <a:avLst/>
            </a:prstTxWarp>
            <a:spAutoFit/>
          </a:bodyPr>
          <a:lstStyle/>
          <a:p>
            <a:r>
              <a:rPr lang="it-IT"/>
              <a:t>altezza geometrica</a:t>
            </a:r>
          </a:p>
        </p:txBody>
      </p:sp>
      <p:sp>
        <p:nvSpPr>
          <p:cNvPr id="9226" name="Line 10"/>
          <p:cNvSpPr>
            <a:spLocks noChangeShapeType="1"/>
          </p:cNvSpPr>
          <p:nvPr/>
        </p:nvSpPr>
        <p:spPr bwMode="auto">
          <a:xfrm flipH="1" flipV="1">
            <a:off x="5867400" y="4149725"/>
            <a:ext cx="649288" cy="1150938"/>
          </a:xfrm>
          <a:prstGeom prst="line">
            <a:avLst/>
          </a:prstGeom>
          <a:noFill/>
          <a:ln w="9525">
            <a:solidFill>
              <a:schemeClr val="accent2"/>
            </a:solidFill>
            <a:round/>
            <a:headEnd/>
            <a:tailEnd type="triangle" w="med" len="med"/>
          </a:ln>
          <a:effectLst/>
        </p:spPr>
        <p:txBody>
          <a:bodyPr>
            <a:prstTxWarp prst="textNoShape">
              <a:avLst/>
            </a:prstTxWarp>
          </a:bodyPr>
          <a:lstStyle/>
          <a:p>
            <a:endParaRPr lang="it-IT"/>
          </a:p>
        </p:txBody>
      </p:sp>
      <p:sp>
        <p:nvSpPr>
          <p:cNvPr id="9227" name="Text Box 11"/>
          <p:cNvSpPr txBox="1">
            <a:spLocks noChangeArrowheads="1"/>
          </p:cNvSpPr>
          <p:nvPr/>
        </p:nvSpPr>
        <p:spPr bwMode="auto">
          <a:xfrm>
            <a:off x="1547813" y="5445125"/>
            <a:ext cx="2682875" cy="466725"/>
          </a:xfrm>
          <a:prstGeom prst="rect">
            <a:avLst/>
          </a:prstGeom>
          <a:noFill/>
          <a:ln w="9525">
            <a:solidFill>
              <a:schemeClr val="accent1"/>
            </a:solidFill>
            <a:miter lim="800000"/>
            <a:headEnd/>
            <a:tailEnd/>
          </a:ln>
          <a:effectLst/>
        </p:spPr>
        <p:txBody>
          <a:bodyPr wrap="none">
            <a:prstTxWarp prst="textNoShape">
              <a:avLst/>
            </a:prstTxWarp>
            <a:spAutoFit/>
          </a:bodyPr>
          <a:lstStyle/>
          <a:p>
            <a:r>
              <a:rPr lang="it-IT"/>
              <a:t>altezza piezometrica</a:t>
            </a:r>
          </a:p>
        </p:txBody>
      </p:sp>
      <p:sp>
        <p:nvSpPr>
          <p:cNvPr id="9228" name="Line 12"/>
          <p:cNvSpPr>
            <a:spLocks noChangeShapeType="1"/>
          </p:cNvSpPr>
          <p:nvPr/>
        </p:nvSpPr>
        <p:spPr bwMode="auto">
          <a:xfrm flipV="1">
            <a:off x="3348038" y="4365625"/>
            <a:ext cx="431800" cy="1079500"/>
          </a:xfrm>
          <a:prstGeom prst="line">
            <a:avLst/>
          </a:prstGeom>
          <a:noFill/>
          <a:ln w="9525">
            <a:solidFill>
              <a:schemeClr val="accent1"/>
            </a:solidFill>
            <a:round/>
            <a:headEnd/>
            <a:tailEnd type="triangle" w="med" len="med"/>
          </a:ln>
          <a:effectLst/>
        </p:spPr>
        <p:txBody>
          <a:bodyPr>
            <a:prstTxWarp prst="textNoShape">
              <a:avLst/>
            </a:prstTxWarp>
          </a:bodyPr>
          <a:lstStyle/>
          <a:p>
            <a:endParaRPr lang="it-IT"/>
          </a:p>
        </p:txBody>
      </p:sp>
      <p:sp>
        <p:nvSpPr>
          <p:cNvPr id="9230" name="Text Box 14"/>
          <p:cNvSpPr txBox="1">
            <a:spLocks noChangeArrowheads="1"/>
          </p:cNvSpPr>
          <p:nvPr/>
        </p:nvSpPr>
        <p:spPr bwMode="auto">
          <a:xfrm>
            <a:off x="4194175" y="6130925"/>
            <a:ext cx="2254250" cy="466725"/>
          </a:xfrm>
          <a:prstGeom prst="rect">
            <a:avLst/>
          </a:prstGeom>
          <a:noFill/>
          <a:ln w="9525">
            <a:solidFill>
              <a:schemeClr val="bg2"/>
            </a:solidFill>
            <a:miter lim="800000"/>
            <a:headEnd/>
            <a:tailEnd/>
          </a:ln>
          <a:effectLst/>
        </p:spPr>
        <p:txBody>
          <a:bodyPr wrap="none">
            <a:prstTxWarp prst="textNoShape">
              <a:avLst/>
            </a:prstTxWarp>
            <a:spAutoFit/>
          </a:bodyPr>
          <a:lstStyle/>
          <a:p>
            <a:r>
              <a:rPr lang="it-IT"/>
              <a:t>altezza di arresto</a:t>
            </a:r>
          </a:p>
        </p:txBody>
      </p:sp>
      <p:sp>
        <p:nvSpPr>
          <p:cNvPr id="9231" name="Line 15"/>
          <p:cNvSpPr>
            <a:spLocks noChangeShapeType="1"/>
          </p:cNvSpPr>
          <p:nvPr/>
        </p:nvSpPr>
        <p:spPr bwMode="auto">
          <a:xfrm flipV="1">
            <a:off x="5076825" y="4437063"/>
            <a:ext cx="0" cy="1655762"/>
          </a:xfrm>
          <a:prstGeom prst="line">
            <a:avLst/>
          </a:prstGeom>
          <a:noFill/>
          <a:ln w="9525">
            <a:solidFill>
              <a:schemeClr val="bg2"/>
            </a:solidFill>
            <a:round/>
            <a:headEnd/>
            <a:tailEnd type="triangle" w="med" len="med"/>
          </a:ln>
          <a:effectLst/>
        </p:spPr>
        <p:txBody>
          <a:bodyPr>
            <a:prstTxWarp prst="textNoShape">
              <a:avLst/>
            </a:prstTxWarp>
          </a:bodyPr>
          <a:lstStyle/>
          <a:p>
            <a:endParaRPr lang="it-IT"/>
          </a:p>
        </p:txBody>
      </p:sp>
      <p:sp>
        <p:nvSpPr>
          <p:cNvPr id="9233" name="Text Box 17"/>
          <p:cNvSpPr txBox="1">
            <a:spLocks noChangeArrowheads="1"/>
          </p:cNvSpPr>
          <p:nvPr/>
        </p:nvSpPr>
        <p:spPr bwMode="auto">
          <a:xfrm>
            <a:off x="2879725" y="1963738"/>
            <a:ext cx="539750" cy="457200"/>
          </a:xfrm>
          <a:prstGeom prst="rect">
            <a:avLst/>
          </a:prstGeom>
          <a:noFill/>
          <a:ln w="9525">
            <a:noFill/>
            <a:miter lim="800000"/>
            <a:headEnd/>
            <a:tailEnd/>
          </a:ln>
          <a:effectLst/>
        </p:spPr>
        <p:txBody>
          <a:bodyPr wrap="none">
            <a:prstTxWarp prst="textNoShape">
              <a:avLst/>
            </a:prstTxWarp>
            <a:spAutoFit/>
          </a:bodyPr>
          <a:lstStyle/>
          <a:p>
            <a:r>
              <a:rPr lang="it-IT"/>
              <a:t>(2)</a:t>
            </a:r>
          </a:p>
        </p:txBody>
      </p:sp>
      <p:sp>
        <p:nvSpPr>
          <p:cNvPr id="9234" name="Text Box 18"/>
          <p:cNvSpPr txBox="1">
            <a:spLocks noChangeArrowheads="1"/>
          </p:cNvSpPr>
          <p:nvPr/>
        </p:nvSpPr>
        <p:spPr bwMode="auto">
          <a:xfrm>
            <a:off x="3019425" y="3548063"/>
            <a:ext cx="641350" cy="457200"/>
          </a:xfrm>
          <a:prstGeom prst="rect">
            <a:avLst/>
          </a:prstGeom>
          <a:noFill/>
          <a:ln w="9525">
            <a:noFill/>
            <a:miter lim="800000"/>
            <a:headEnd/>
            <a:tailEnd/>
          </a:ln>
          <a:effectLst/>
        </p:spPr>
        <p:txBody>
          <a:bodyPr wrap="none">
            <a:prstTxWarp prst="textNoShape">
              <a:avLst/>
            </a:prstTxWarp>
            <a:spAutoFit/>
          </a:bodyPr>
          <a:lstStyle/>
          <a:p>
            <a:r>
              <a:rPr lang="it-IT"/>
              <a:t>(2’)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L’asciugacapelli e la pallina da ping-pong</a:t>
            </a:r>
            <a:endParaRPr lang="it-IT" dirty="0"/>
          </a:p>
        </p:txBody>
      </p:sp>
      <p:pic>
        <p:nvPicPr>
          <p:cNvPr id="4" name="Picture 4" descr="10"/>
          <p:cNvPicPr>
            <a:picLocks noChangeAspect="1" noChangeArrowheads="1"/>
          </p:cNvPicPr>
          <p:nvPr/>
        </p:nvPicPr>
        <p:blipFill>
          <a:blip r:embed="rId2"/>
          <a:srcRect l="39888" t="20000" b="22534"/>
          <a:stretch>
            <a:fillRect/>
          </a:stretch>
        </p:blipFill>
        <p:spPr bwMode="auto">
          <a:xfrm>
            <a:off x="2987675" y="1188932"/>
            <a:ext cx="3946525" cy="528806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La pentola di carta</a:t>
            </a:r>
            <a:endParaRPr lang="it-IT" dirty="0"/>
          </a:p>
        </p:txBody>
      </p:sp>
      <p:sp>
        <p:nvSpPr>
          <p:cNvPr id="3" name="Content Placeholder 2"/>
          <p:cNvSpPr>
            <a:spLocks noGrp="1"/>
          </p:cNvSpPr>
          <p:nvPr>
            <p:ph sz="quarter" idx="1"/>
          </p:nvPr>
        </p:nvSpPr>
        <p:spPr/>
        <p:txBody>
          <a:bodyPr>
            <a:normAutofit lnSpcReduction="10000"/>
          </a:bodyPr>
          <a:lstStyle/>
          <a:p>
            <a:r>
              <a:rPr lang="it-IT" dirty="0" smtClean="0"/>
              <a:t>Immaginiamo un uovo messo a bollire in una pentola di carta piena d’acqua. Impossibile, potreste pensare! La carta dovrebbe bruciare e l’acqua, fuoriuscendo, dovrebbe spegnere il fuoco. Eppure la cosa funziona. Provate voi stessi l’esperimento fabbricando una pentola in cartoncino sottile, ma un po’ rigido, e attaccandovi un pezzo di filo di ferro per poterla mantenere sul fuoco. Il fuoco toccherà la pentola, ma non succederà nulla e potrete tranquillamente farvi bollire dentro l’uovo.</a:t>
            </a:r>
          </a:p>
          <a:p>
            <a:endParaRPr lang="it-IT" dirty="0" smtClean="0"/>
          </a:p>
          <a:p>
            <a:r>
              <a:rPr lang="it-IT" b="1" i="1" dirty="0" smtClean="0"/>
              <a:t>Qual</a:t>
            </a:r>
            <a:r>
              <a:rPr lang="en-US" b="1" i="1" dirty="0" smtClean="0"/>
              <a:t> </a:t>
            </a:r>
            <a:r>
              <a:rPr lang="it-IT" b="1" i="1" dirty="0" smtClean="0"/>
              <a:t>è la spiegazione?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sz="quarter" idx="1"/>
          </p:nvPr>
        </p:nvSpPr>
        <p:spPr/>
        <p:txBody>
          <a:bodyPr/>
          <a:lstStyle/>
          <a:p>
            <a:r>
              <a:rPr lang="it-IT" dirty="0" smtClean="0"/>
              <a:t>La spiegazione è che l’acqua ha una grande capacità di assorbire il calore e, nel caso specifico, assorbe gran parte del calore che passa dalla fiamma alla carta, impedendo a quest’ultima di raggiungere la </a:t>
            </a:r>
            <a:r>
              <a:rPr lang="it-IT" i="1" dirty="0" smtClean="0"/>
              <a:t>temperatura di ignizione</a:t>
            </a:r>
            <a:r>
              <a:rPr lang="it-IT" dirty="0" smtClean="0"/>
              <a:t>. Inoltre l’acqua della pentola non supera mai la sua </a:t>
            </a:r>
            <a:r>
              <a:rPr lang="it-IT" i="1" dirty="0" smtClean="0"/>
              <a:t>temperatura di ebollizione</a:t>
            </a:r>
            <a:r>
              <a:rPr lang="it-IT" dirty="0" smtClean="0"/>
              <a:t>, cioè i 100 °C, ed usa il calore in eccesso per evaporare, cioè per passare dallo stato liquido a quello di </a:t>
            </a:r>
            <a:r>
              <a:rPr lang="it-IT" i="1" dirty="0" smtClean="0"/>
              <a:t>vapore</a:t>
            </a:r>
            <a:r>
              <a:rPr lang="it-IT" dirty="0" smtClean="0"/>
              <a:t>.</a:t>
            </a:r>
            <a:r>
              <a:rPr lang="it-IT" i="1" dirty="0" smtClean="0"/>
              <a:t> </a:t>
            </a:r>
            <a:r>
              <a:rPr lang="it-IT" dirty="0" smtClean="0"/>
              <a:t>Poiché la temperatura di combustione della carta è superiore ai 100 °C, anche l’acqua in ebollizione è sufficientemente “fredda” da impedire alla carta di bruciare</a:t>
            </a:r>
            <a:endParaRPr lang="it-IT" i="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Il cucchiaino nella tazza</a:t>
            </a:r>
            <a:endParaRPr lang="it-IT" dirty="0"/>
          </a:p>
        </p:txBody>
      </p:sp>
      <p:sp>
        <p:nvSpPr>
          <p:cNvPr id="3" name="Content Placeholder 2"/>
          <p:cNvSpPr>
            <a:spLocks noGrp="1"/>
          </p:cNvSpPr>
          <p:nvPr>
            <p:ph sz="quarter" idx="1"/>
          </p:nvPr>
        </p:nvSpPr>
        <p:spPr/>
        <p:txBody>
          <a:bodyPr/>
          <a:lstStyle/>
          <a:p>
            <a:r>
              <a:rPr lang="it-IT" dirty="0" smtClean="0"/>
              <a:t>È noto che conviene mettere un cucchiaino di metallo in una tazza di porcellana prima di versarvi un liquido molto caldo, ad esempio del t</a:t>
            </a:r>
            <a:r>
              <a:rPr lang="en-US" dirty="0" smtClean="0"/>
              <a:t>è. </a:t>
            </a:r>
          </a:p>
          <a:p>
            <a:pPr algn="r">
              <a:buNone/>
            </a:pPr>
            <a:r>
              <a:rPr lang="en-US" dirty="0" smtClean="0"/>
              <a:t>	</a:t>
            </a:r>
            <a:r>
              <a:rPr lang="en-US" b="1" i="1" dirty="0" smtClean="0"/>
              <a:t>Perché?</a:t>
            </a:r>
          </a:p>
          <a:p>
            <a:pPr algn="r">
              <a:buNone/>
            </a:pPr>
            <a:endParaRPr lang="it-IT" b="1" i="1" dirty="0" smtClean="0"/>
          </a:p>
          <a:p>
            <a:pPr algn="r">
              <a:buNone/>
            </a:pPr>
            <a:r>
              <a:rPr lang="it-IT" b="1" i="1" dirty="0" smtClean="0"/>
              <a:t>Secondo voi è più sicuro adoperare una tazza dalle pareti sottili o una dalle pareti spesse?</a:t>
            </a:r>
          </a:p>
        </p:txBody>
      </p:sp>
      <p:pic>
        <p:nvPicPr>
          <p:cNvPr id="4" name="Picture 3"/>
          <p:cNvPicPr>
            <a:picLocks noChangeAspect="1"/>
          </p:cNvPicPr>
          <p:nvPr/>
        </p:nvPicPr>
        <p:blipFill>
          <a:blip r:embed="rId2"/>
          <a:stretch>
            <a:fillRect/>
          </a:stretch>
        </p:blipFill>
        <p:spPr>
          <a:xfrm>
            <a:off x="1184910" y="4141470"/>
            <a:ext cx="1634490" cy="241173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dirty="0"/>
          </a:p>
        </p:txBody>
      </p:sp>
      <p:sp>
        <p:nvSpPr>
          <p:cNvPr id="3" name="Content Placeholder 2"/>
          <p:cNvSpPr>
            <a:spLocks noGrp="1"/>
          </p:cNvSpPr>
          <p:nvPr>
            <p:ph sz="quarter" idx="1"/>
          </p:nvPr>
        </p:nvSpPr>
        <p:spPr/>
        <p:txBody>
          <a:bodyPr/>
          <a:lstStyle/>
          <a:p>
            <a:r>
              <a:rPr lang="it-IT" dirty="0" smtClean="0"/>
              <a:t>È utile mettere il cucchiaino nella tazza perché i metalli sono buoni conduttori di calore. Quando si versa un liquido caldo in una tazza, si riscaldano prima gli strati interni delle sue pareti e poi gradualmente quelli esterni. Il riscaldamento disomogeneo causa a sua volta un’espansione disomogenea e la tazza si può rompere. Per questo motivo le pareti spesse si rompono più facilmente di quelle sottili </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29400" y="3276600"/>
            <a:ext cx="2306320" cy="3403600"/>
          </a:xfrm>
          <a:prstGeom prst="rect">
            <a:avLst/>
          </a:prstGeom>
        </p:spPr>
      </p:pic>
      <p:sp>
        <p:nvSpPr>
          <p:cNvPr id="2" name="Title 1"/>
          <p:cNvSpPr>
            <a:spLocks noGrp="1"/>
          </p:cNvSpPr>
          <p:nvPr>
            <p:ph type="title"/>
          </p:nvPr>
        </p:nvSpPr>
        <p:spPr>
          <a:xfrm>
            <a:off x="914400" y="76200"/>
            <a:ext cx="7772400" cy="1143000"/>
          </a:xfrm>
        </p:spPr>
        <p:txBody>
          <a:bodyPr>
            <a:normAutofit fontScale="90000"/>
          </a:bodyPr>
          <a:lstStyle/>
          <a:p>
            <a:r>
              <a:rPr lang="it-IT" dirty="0" smtClean="0"/>
              <a:t>Non leccate la vaschetta del ghiaccio</a:t>
            </a:r>
            <a:endParaRPr lang="it-IT" dirty="0"/>
          </a:p>
        </p:txBody>
      </p:sp>
      <p:sp>
        <p:nvSpPr>
          <p:cNvPr id="3" name="Content Placeholder 2"/>
          <p:cNvSpPr>
            <a:spLocks noGrp="1"/>
          </p:cNvSpPr>
          <p:nvPr>
            <p:ph sz="quarter" idx="1"/>
          </p:nvPr>
        </p:nvSpPr>
        <p:spPr>
          <a:xfrm>
            <a:off x="457200" y="1600200"/>
            <a:ext cx="7848600" cy="4572000"/>
          </a:xfrm>
        </p:spPr>
        <p:txBody>
          <a:bodyPr/>
          <a:lstStyle/>
          <a:p>
            <a:pPr algn="r"/>
            <a:r>
              <a:rPr lang="it-IT" b="1" i="1" dirty="0" smtClean="0"/>
              <a:t>Avete mai provato a prendere in mano la vaschetta del ghiaccio dal congelatore?</a:t>
            </a:r>
          </a:p>
          <a:p>
            <a:pPr algn="r"/>
            <a:endParaRPr lang="it-IT" b="1" i="1" dirty="0" smtClean="0"/>
          </a:p>
          <a:p>
            <a:pPr>
              <a:buNone/>
            </a:pPr>
            <a:r>
              <a:rPr lang="it-IT" dirty="0" smtClean="0"/>
              <a:t>	Se l’avete fatto, sapete che le dita tendono a restarvi attaccate. Non provate mai a leccare la vaschetta, sarebbe un’esperienza molto dolorosa!</a:t>
            </a:r>
          </a:p>
          <a:p>
            <a:pPr>
              <a:buNone/>
            </a:pPr>
            <a:endParaRPr lang="it-IT"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dirty="0"/>
          </a:p>
        </p:txBody>
      </p:sp>
      <p:sp>
        <p:nvSpPr>
          <p:cNvPr id="3" name="Content Placeholder 2"/>
          <p:cNvSpPr>
            <a:spLocks noGrp="1"/>
          </p:cNvSpPr>
          <p:nvPr>
            <p:ph sz="quarter" idx="1"/>
          </p:nvPr>
        </p:nvSpPr>
        <p:spPr/>
        <p:txBody>
          <a:bodyPr/>
          <a:lstStyle/>
          <a:p>
            <a:r>
              <a:rPr lang="it-IT" dirty="0" smtClean="0"/>
              <a:t>Le dita sono sempre un po’ umide. Se toccate i bordi gelati della vaschetta del ghiaccio, l’umidità si congelerà e la </a:t>
            </a:r>
            <a:r>
              <a:rPr lang="it-IT" i="1" dirty="0" smtClean="0"/>
              <a:t>pressione</a:t>
            </a:r>
            <a:r>
              <a:rPr lang="it-IT" dirty="0" smtClean="0"/>
              <a:t> delle dita farà sì che l’umidità congelata si saldi allo strato di cristalli di ghiaccio presente all’esterno della vaschetta. Se poi si lecca la vaschetta, la lingua resta incollata per lo stesso motivo ed uno strato di pelle può essere facilmente strappato via.</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05400" y="2895600"/>
            <a:ext cx="3752850" cy="3676650"/>
          </a:xfrm>
          <a:prstGeom prst="rect">
            <a:avLst/>
          </a:prstGeom>
        </p:spPr>
      </p:pic>
      <p:sp>
        <p:nvSpPr>
          <p:cNvPr id="2" name="Title 1"/>
          <p:cNvSpPr>
            <a:spLocks noGrp="1"/>
          </p:cNvSpPr>
          <p:nvPr>
            <p:ph type="title"/>
          </p:nvPr>
        </p:nvSpPr>
        <p:spPr>
          <a:xfrm>
            <a:off x="914400" y="-76200"/>
            <a:ext cx="7772400" cy="1143000"/>
          </a:xfrm>
        </p:spPr>
        <p:txBody>
          <a:bodyPr/>
          <a:lstStyle/>
          <a:p>
            <a:r>
              <a:rPr lang="it-IT" dirty="0" smtClean="0"/>
              <a:t>La fiamma della candela</a:t>
            </a:r>
            <a:endParaRPr lang="it-IT" dirty="0"/>
          </a:p>
        </p:txBody>
      </p:sp>
      <p:sp>
        <p:nvSpPr>
          <p:cNvPr id="3" name="Content Placeholder 2"/>
          <p:cNvSpPr>
            <a:spLocks noGrp="1"/>
          </p:cNvSpPr>
          <p:nvPr>
            <p:ph sz="quarter" idx="1"/>
          </p:nvPr>
        </p:nvSpPr>
        <p:spPr>
          <a:xfrm>
            <a:off x="914400" y="1219200"/>
            <a:ext cx="7772400" cy="4572000"/>
          </a:xfrm>
        </p:spPr>
        <p:txBody>
          <a:bodyPr/>
          <a:lstStyle/>
          <a:p>
            <a:r>
              <a:rPr lang="it-IT" dirty="0" smtClean="0"/>
              <a:t>La prossima volta che trasportate una candela o un fiammifero acceso noterete che la fiamma si piega all’indietro durante il trasporto.</a:t>
            </a:r>
          </a:p>
          <a:p>
            <a:endParaRPr lang="it-IT" dirty="0" smtClean="0"/>
          </a:p>
          <a:p>
            <a:r>
              <a:rPr lang="it-IT" b="1" i="1" dirty="0" smtClean="0"/>
              <a:t>In quale direzione si piegherà se la trasportate in un contenitore o la proteggete con la mano?</a:t>
            </a:r>
            <a:endParaRPr lang="it-IT"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Oggi parleremo di </a:t>
            </a:r>
            <a:r>
              <a:rPr lang="en-US" dirty="0" smtClean="0"/>
              <a:t>….</a:t>
            </a:r>
            <a:endParaRPr lang="it-IT" dirty="0"/>
          </a:p>
        </p:txBody>
      </p:sp>
      <p:sp>
        <p:nvSpPr>
          <p:cNvPr id="3" name="Content Placeholder 2"/>
          <p:cNvSpPr>
            <a:spLocks noGrp="1"/>
          </p:cNvSpPr>
          <p:nvPr>
            <p:ph sz="quarter" idx="1"/>
          </p:nvPr>
        </p:nvSpPr>
        <p:spPr>
          <a:xfrm>
            <a:off x="914400" y="1676400"/>
            <a:ext cx="7772400" cy="4572000"/>
          </a:xfrm>
        </p:spPr>
        <p:txBody>
          <a:bodyPr/>
          <a:lstStyle/>
          <a:p>
            <a:r>
              <a:rPr lang="it-IT" dirty="0" smtClean="0"/>
              <a:t>i palloncini di gomma</a:t>
            </a:r>
          </a:p>
          <a:p>
            <a:r>
              <a:rPr lang="it-IT" dirty="0" smtClean="0"/>
              <a:t>le astronavi</a:t>
            </a:r>
          </a:p>
          <a:p>
            <a:r>
              <a:rPr lang="it-IT" dirty="0" smtClean="0"/>
              <a:t>l’attrito</a:t>
            </a:r>
          </a:p>
          <a:p>
            <a:r>
              <a:rPr lang="it-IT" dirty="0" smtClean="0"/>
              <a:t>il pattinaggio su ghiaccio</a:t>
            </a:r>
          </a:p>
          <a:p>
            <a:r>
              <a:rPr lang="it-IT" dirty="0" smtClean="0"/>
              <a:t>i sistemi di riferimento?  </a:t>
            </a:r>
          </a:p>
          <a:p>
            <a:pPr lvl="1"/>
            <a:r>
              <a:rPr lang="it-IT" dirty="0" smtClean="0"/>
              <a:t>no, non ho proprio voglia: la prossima volta !</a:t>
            </a:r>
          </a:p>
          <a:p>
            <a:r>
              <a:rPr lang="it-IT" dirty="0" smtClean="0"/>
              <a:t>come si prepara il tè, come si può cucinare un uovo, la fiamma di una candela</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dirty="0"/>
          </a:p>
        </p:txBody>
      </p:sp>
      <p:sp>
        <p:nvSpPr>
          <p:cNvPr id="3" name="Content Placeholder 2"/>
          <p:cNvSpPr>
            <a:spLocks noGrp="1"/>
          </p:cNvSpPr>
          <p:nvPr>
            <p:ph sz="quarter" idx="1"/>
          </p:nvPr>
        </p:nvSpPr>
        <p:spPr>
          <a:xfrm>
            <a:off x="914400" y="1447800"/>
            <a:ext cx="7772400" cy="5105400"/>
          </a:xfrm>
        </p:spPr>
        <p:txBody>
          <a:bodyPr/>
          <a:lstStyle/>
          <a:p>
            <a:r>
              <a:rPr lang="it-IT" dirty="0" smtClean="0"/>
              <a:t>Contrariamente alle attese la fiamma protetta si piegherà in avanti e non all’indietro! Questo accade perché la fiamma, che è divenuta più calda, è più leggera dell’aria circostante. Dal momento che quando si applica una forza ad un corpo questo si muove tanto più velocemente quanto più piccola è la sua massa (è la II legge della dinamica di Newton), la fiamma, essendo più leggera, si muove più velocemente dell’aria circostante e pertanto la si vede più in avanti, limitatamente all’intervallo di tempo in cui è in atto un’accelerazione. Naturalmente se il trasporto avviene con velocità rettilinea ed uniforme la fiamma resta rigorosamente verticale, sempre che sia ben protetta dalle correnti d’aria.  </a:t>
            </a:r>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it-IT" dirty="0" smtClean="0"/>
              <a:t>Un problema scivoloso</a:t>
            </a:r>
            <a:endParaRPr lang="it-IT" dirty="0"/>
          </a:p>
        </p:txBody>
      </p:sp>
      <p:sp>
        <p:nvSpPr>
          <p:cNvPr id="3" name="Content Placeholder 2"/>
          <p:cNvSpPr>
            <a:spLocks noGrp="1"/>
          </p:cNvSpPr>
          <p:nvPr>
            <p:ph sz="quarter" idx="1"/>
          </p:nvPr>
        </p:nvSpPr>
        <p:spPr>
          <a:xfrm>
            <a:off x="914400" y="1066800"/>
            <a:ext cx="7772400" cy="5486400"/>
          </a:xfrm>
        </p:spPr>
        <p:txBody>
          <a:bodyPr>
            <a:normAutofit fontScale="92500" lnSpcReduction="10000"/>
          </a:bodyPr>
          <a:lstStyle/>
          <a:p>
            <a:r>
              <a:rPr lang="it-IT" dirty="0" smtClean="0"/>
              <a:t>Abbiamo ricordato cosa è l’attrito.</a:t>
            </a:r>
          </a:p>
          <a:p>
            <a:r>
              <a:rPr lang="it-IT" dirty="0" smtClean="0"/>
              <a:t>Siamo al centro di una pista di pattinaggio sul ghiaccio, il ghiaccio è perfetto, ma indossiamo delle scarpe normali!</a:t>
            </a:r>
          </a:p>
          <a:p>
            <a:r>
              <a:rPr lang="it-IT" dirty="0" smtClean="0"/>
              <a:t>Proviamo a camminare, ma non ci spostiamo di un millimetro. Perché?</a:t>
            </a:r>
          </a:p>
          <a:p>
            <a:r>
              <a:rPr lang="it-IT" dirty="0" smtClean="0"/>
              <a:t>proviamo allora a gattonare: neanche per sogno!</a:t>
            </a:r>
          </a:p>
          <a:p>
            <a:r>
              <a:rPr lang="it-IT" dirty="0" smtClean="0"/>
              <a:t>Che idea! Come fanno i serpenti ? Proviamo a strisciare! Nulla!</a:t>
            </a:r>
          </a:p>
          <a:p>
            <a:r>
              <a:rPr lang="it-IT" dirty="0" smtClean="0"/>
              <a:t>Con le unghie? Beh mi sposto, ma di pochissimo.</a:t>
            </a:r>
          </a:p>
          <a:p>
            <a:r>
              <a:rPr lang="it-IT" dirty="0" smtClean="0"/>
              <a:t>Inizia a far freddo</a:t>
            </a:r>
          </a:p>
          <a:p>
            <a:r>
              <a:rPr lang="it-IT" dirty="0" smtClean="0"/>
              <a:t>Vediamo infine il custode, a bordo pista. Lo chiamiamo disperati: nulla! Non ci sente! O se ne infischia?</a:t>
            </a:r>
          </a:p>
          <a:p>
            <a:r>
              <a:rPr lang="it-IT" dirty="0" smtClean="0"/>
              <a:t> Arghhh… il custode ascolta musica a tutto volume dall’ipod!</a:t>
            </a:r>
          </a:p>
          <a:p>
            <a:r>
              <a:rPr lang="it-IT" dirty="0" smtClean="0"/>
              <a:t>Cosa fa ? Spegne le luci !  Oh no! Vuole chiudere lo stadio!</a:t>
            </a:r>
          </a:p>
          <a:p>
            <a:r>
              <a:rPr lang="it-IT" dirty="0" smtClean="0"/>
              <a:t>sta uscendo ! Sono finito!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it-IT" dirty="0" smtClean="0"/>
              <a:t>Un problema scivoloso</a:t>
            </a:r>
            <a:endParaRPr lang="it-IT" dirty="0"/>
          </a:p>
        </p:txBody>
      </p:sp>
      <p:sp>
        <p:nvSpPr>
          <p:cNvPr id="3" name="Content Placeholder 2"/>
          <p:cNvSpPr>
            <a:spLocks noGrp="1"/>
          </p:cNvSpPr>
          <p:nvPr>
            <p:ph sz="quarter" idx="1"/>
          </p:nvPr>
        </p:nvSpPr>
        <p:spPr>
          <a:xfrm>
            <a:off x="914400" y="1219200"/>
            <a:ext cx="7772400" cy="5029200"/>
          </a:xfrm>
        </p:spPr>
        <p:txBody>
          <a:bodyPr>
            <a:normAutofit/>
          </a:bodyPr>
          <a:lstStyle/>
          <a:p>
            <a:pPr marL="274320" lvl="1" indent="-274320">
              <a:spcBef>
                <a:spcPts val="580"/>
              </a:spcBef>
              <a:buClr>
                <a:schemeClr val="accent1"/>
              </a:buClr>
            </a:pPr>
            <a:r>
              <a:rPr lang="it-IT" dirty="0" smtClean="0"/>
              <a:t> bastardo! Ora mi tolgo una scarpa e gliela tiro appresso !</a:t>
            </a:r>
          </a:p>
          <a:p>
            <a:r>
              <a:rPr lang="it-IT" dirty="0" smtClean="0"/>
              <a:t>detto, fatto.</a:t>
            </a:r>
          </a:p>
          <a:p>
            <a:r>
              <a:rPr lang="it-IT" dirty="0" smtClean="0"/>
              <a:t>Cosa succede, mi allontano dall’uscita?</a:t>
            </a:r>
          </a:p>
        </p:txBody>
      </p:sp>
      <p:pic>
        <p:nvPicPr>
          <p:cNvPr id="5" name="Picture 4"/>
          <p:cNvPicPr>
            <a:picLocks noChangeAspect="1"/>
          </p:cNvPicPr>
          <p:nvPr/>
        </p:nvPicPr>
        <p:blipFill>
          <a:blip r:embed="rId2"/>
          <a:stretch>
            <a:fillRect/>
          </a:stretch>
        </p:blipFill>
        <p:spPr>
          <a:xfrm>
            <a:off x="1676400" y="2603500"/>
            <a:ext cx="2692400" cy="4178300"/>
          </a:xfrm>
          <a:prstGeom prst="rect">
            <a:avLst/>
          </a:prstGeom>
        </p:spPr>
      </p:pic>
      <p:pic>
        <p:nvPicPr>
          <p:cNvPr id="6" name="Picture 5"/>
          <p:cNvPicPr>
            <a:picLocks noChangeAspect="1"/>
          </p:cNvPicPr>
          <p:nvPr/>
        </p:nvPicPr>
        <p:blipFill>
          <a:blip r:embed="rId3"/>
          <a:stretch>
            <a:fillRect/>
          </a:stretch>
        </p:blipFill>
        <p:spPr>
          <a:xfrm>
            <a:off x="4305300" y="2590800"/>
            <a:ext cx="3009900" cy="4279900"/>
          </a:xfrm>
          <a:prstGeom prst="rect">
            <a:avLst/>
          </a:prstGeom>
        </p:spPr>
      </p:pic>
      <p:pic>
        <p:nvPicPr>
          <p:cNvPr id="7" name="Picture 6"/>
          <p:cNvPicPr>
            <a:picLocks noChangeAspect="1"/>
          </p:cNvPicPr>
          <p:nvPr/>
        </p:nvPicPr>
        <p:blipFill>
          <a:blip r:embed="rId3"/>
          <a:srcRect r="32911"/>
          <a:stretch>
            <a:fillRect/>
          </a:stretch>
        </p:blipFill>
        <p:spPr>
          <a:xfrm>
            <a:off x="4305300" y="2590800"/>
            <a:ext cx="2019300" cy="4279900"/>
          </a:xfrm>
          <a:prstGeom prst="rect">
            <a:avLst/>
          </a:prstGeom>
        </p:spPr>
      </p:pic>
      <p:pic>
        <p:nvPicPr>
          <p:cNvPr id="8" name="Picture 7"/>
          <p:cNvPicPr>
            <a:picLocks noChangeAspect="1"/>
          </p:cNvPicPr>
          <p:nvPr/>
        </p:nvPicPr>
        <p:blipFill>
          <a:blip r:embed="rId3"/>
          <a:srcRect l="64557"/>
          <a:stretch>
            <a:fillRect/>
          </a:stretch>
        </p:blipFill>
        <p:spPr>
          <a:xfrm>
            <a:off x="6248867" y="2590800"/>
            <a:ext cx="1066800" cy="4279900"/>
          </a:xfrm>
          <a:prstGeom prst="rect">
            <a:avLst/>
          </a:prstGeom>
        </p:spPr>
      </p:pic>
      <p:sp>
        <p:nvSpPr>
          <p:cNvPr id="9" name="TextBox 8"/>
          <p:cNvSpPr txBox="1"/>
          <p:nvPr/>
        </p:nvSpPr>
        <p:spPr>
          <a:xfrm>
            <a:off x="8229600" y="4355068"/>
            <a:ext cx="795898"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b="1" dirty="0" smtClean="0"/>
              <a:t>Uscita</a:t>
            </a:r>
            <a:endParaRPr lang="it-IT"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8" accel="50000" decel="50000" fill="hold" nodeType="clickEffect">
                                  <p:stCondLst>
                                    <p:cond delay="0"/>
                                  </p:stCondLst>
                                  <p:childTnLst>
                                    <p:anim calcmode="lin" valueType="num">
                                      <p:cBhvr additive="base">
                                        <p:cTn id="34" dur="5000"/>
                                        <p:tgtEl>
                                          <p:spTgt spid="7"/>
                                        </p:tgtEl>
                                        <p:attrNameLst>
                                          <p:attrName>ppt_x</p:attrName>
                                        </p:attrNameLst>
                                      </p:cBhvr>
                                      <p:tavLst>
                                        <p:tav tm="0">
                                          <p:val>
                                            <p:strVal val="ppt_x"/>
                                          </p:val>
                                        </p:tav>
                                        <p:tav tm="100000">
                                          <p:val>
                                            <p:strVal val="0-ppt_w/2"/>
                                          </p:val>
                                        </p:tav>
                                      </p:tavLst>
                                    </p:anim>
                                    <p:anim calcmode="lin" valueType="num">
                                      <p:cBhvr additive="base">
                                        <p:cTn id="35" dur="5000"/>
                                        <p:tgtEl>
                                          <p:spTgt spid="7"/>
                                        </p:tgtEl>
                                        <p:attrNameLst>
                                          <p:attrName>ppt_y</p:attrName>
                                        </p:attrNameLst>
                                      </p:cBhvr>
                                      <p:tavLst>
                                        <p:tav tm="0">
                                          <p:val>
                                            <p:strVal val="ppt_y"/>
                                          </p:val>
                                        </p:tav>
                                        <p:tav tm="100000">
                                          <p:val>
                                            <p:strVal val="ppt_y"/>
                                          </p:val>
                                        </p:tav>
                                      </p:tavLst>
                                    </p:anim>
                                    <p:set>
                                      <p:cBhvr>
                                        <p:cTn id="36" dur="1" fill="hold">
                                          <p:stCondLst>
                                            <p:cond delay="4999"/>
                                          </p:stCondLst>
                                        </p:cTn>
                                        <p:tgtEl>
                                          <p:spTgt spid="7"/>
                                        </p:tgtEl>
                                        <p:attrNameLst>
                                          <p:attrName>style.visibility</p:attrName>
                                        </p:attrNameLst>
                                      </p:cBhvr>
                                      <p:to>
                                        <p:strVal val="hidden"/>
                                      </p:to>
                                    </p:set>
                                  </p:childTnLst>
                                </p:cTn>
                              </p:par>
                              <p:par>
                                <p:cTn id="37" presetID="2" presetClass="exit" presetSubtype="2" accel="50000" decel="50000" fill="hold" nodeType="withEffect">
                                  <p:stCondLst>
                                    <p:cond delay="0"/>
                                  </p:stCondLst>
                                  <p:childTnLst>
                                    <p:anim calcmode="lin" valueType="num">
                                      <p:cBhvr additive="base">
                                        <p:cTn id="38" dur="1000"/>
                                        <p:tgtEl>
                                          <p:spTgt spid="8"/>
                                        </p:tgtEl>
                                        <p:attrNameLst>
                                          <p:attrName>ppt_x</p:attrName>
                                        </p:attrNameLst>
                                      </p:cBhvr>
                                      <p:tavLst>
                                        <p:tav tm="0">
                                          <p:val>
                                            <p:strVal val="ppt_x"/>
                                          </p:val>
                                        </p:tav>
                                        <p:tav tm="100000">
                                          <p:val>
                                            <p:strVal val="1+ppt_w/2"/>
                                          </p:val>
                                        </p:tav>
                                      </p:tavLst>
                                    </p:anim>
                                    <p:anim calcmode="lin" valueType="num">
                                      <p:cBhvr additive="base">
                                        <p:cTn id="39" dur="1000"/>
                                        <p:tgtEl>
                                          <p:spTgt spid="8"/>
                                        </p:tgtEl>
                                        <p:attrNameLst>
                                          <p:attrName>ppt_y</p:attrName>
                                        </p:attrNameLst>
                                      </p:cBhvr>
                                      <p:tavLst>
                                        <p:tav tm="0">
                                          <p:val>
                                            <p:strVal val="ppt_y"/>
                                          </p:val>
                                        </p:tav>
                                        <p:tav tm="100000">
                                          <p:val>
                                            <p:strVal val="ppt_y"/>
                                          </p:val>
                                        </p:tav>
                                      </p:tavLst>
                                    </p:anim>
                                    <p:set>
                                      <p:cBhvr>
                                        <p:cTn id="40"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Il pattinatore imbranato</a:t>
            </a:r>
            <a:endParaRPr lang="it-IT" dirty="0"/>
          </a:p>
        </p:txBody>
      </p:sp>
      <p:sp>
        <p:nvSpPr>
          <p:cNvPr id="3" name="Content Placeholder 2"/>
          <p:cNvSpPr>
            <a:spLocks noGrp="1"/>
          </p:cNvSpPr>
          <p:nvPr>
            <p:ph sz="quarter" idx="1"/>
          </p:nvPr>
        </p:nvSpPr>
        <p:spPr/>
        <p:txBody>
          <a:bodyPr/>
          <a:lstStyle/>
          <a:p>
            <a:r>
              <a:rPr lang="it-IT" dirty="0" smtClean="0"/>
              <a:t>sistema isolato</a:t>
            </a:r>
          </a:p>
          <a:p>
            <a:r>
              <a:rPr lang="it-IT" dirty="0" smtClean="0"/>
              <a:t>si conserva la quantità di moto:</a:t>
            </a:r>
          </a:p>
          <a:p>
            <a:r>
              <a:rPr lang="it-IT" dirty="0" smtClean="0"/>
              <a:t> </a:t>
            </a:r>
          </a:p>
          <a:p>
            <a:endParaRPr lang="it-IT" dirty="0" smtClean="0"/>
          </a:p>
          <a:p>
            <a:endParaRPr lang="it-IT" dirty="0" smtClean="0"/>
          </a:p>
          <a:p>
            <a:endParaRPr lang="it-IT" dirty="0" smtClean="0"/>
          </a:p>
          <a:p>
            <a:r>
              <a:rPr lang="it-IT" dirty="0" smtClean="0"/>
              <a:t>per muoversi più velocemente, il pattinatore potrebbe:</a:t>
            </a:r>
          </a:p>
          <a:p>
            <a:pPr lvl="1"/>
            <a:r>
              <a:rPr lang="it-IT" dirty="0" smtClean="0"/>
              <a:t>lanciare via la scarpa più velocemente,</a:t>
            </a:r>
          </a:p>
          <a:p>
            <a:pPr lvl="1"/>
            <a:r>
              <a:rPr lang="it-IT" dirty="0" smtClean="0"/>
              <a:t>lanciarle via tutte e due (</a:t>
            </a:r>
            <a:r>
              <a:rPr lang="it-IT" dirty="0" err="1" smtClean="0"/>
              <a:t>m</a:t>
            </a:r>
            <a:r>
              <a:rPr lang="it-IT" baseline="-25000" dirty="0" err="1" smtClean="0"/>
              <a:t>scarpa</a:t>
            </a:r>
            <a:r>
              <a:rPr lang="en-US" dirty="0" smtClean="0">
                <a:sym typeface="Wingdings"/>
              </a:rPr>
              <a:t>2m</a:t>
            </a:r>
            <a:r>
              <a:rPr lang="en-US" baseline="-25000" dirty="0" smtClean="0">
                <a:sym typeface="Wingdings"/>
              </a:rPr>
              <a:t>scarpa</a:t>
            </a:r>
            <a:r>
              <a:rPr lang="it-IT" dirty="0" smtClean="0"/>
              <a:t>)</a:t>
            </a:r>
            <a:endParaRPr lang="it-IT" dirty="0"/>
          </a:p>
        </p:txBody>
      </p:sp>
      <p:graphicFrame>
        <p:nvGraphicFramePr>
          <p:cNvPr id="4" name="Object 3"/>
          <p:cNvGraphicFramePr>
            <a:graphicFrameLocks noChangeAspect="1"/>
          </p:cNvGraphicFramePr>
          <p:nvPr/>
        </p:nvGraphicFramePr>
        <p:xfrm>
          <a:off x="6705600" y="2038350"/>
          <a:ext cx="842010" cy="323850"/>
        </p:xfrm>
        <a:graphic>
          <a:graphicData uri="http://schemas.openxmlformats.org/presentationml/2006/ole">
            <p:oleObj spid="_x0000_s30722" name="Equation" r:id="rId3" imgW="495300" imgH="190500" progId="Equation.3">
              <p:embed/>
            </p:oleObj>
          </a:graphicData>
        </a:graphic>
      </p:graphicFrame>
      <p:graphicFrame>
        <p:nvGraphicFramePr>
          <p:cNvPr id="30723" name="Object 3"/>
          <p:cNvGraphicFramePr>
            <a:graphicFrameLocks noChangeAspect="1"/>
          </p:cNvGraphicFramePr>
          <p:nvPr/>
        </p:nvGraphicFramePr>
        <p:xfrm>
          <a:off x="5105400" y="2013857"/>
          <a:ext cx="1066800" cy="348343"/>
        </p:xfrm>
        <a:graphic>
          <a:graphicData uri="http://schemas.openxmlformats.org/presentationml/2006/ole">
            <p:oleObj spid="_x0000_s30723" name="Equation" r:id="rId4" imgW="622300" imgH="203200" progId="Equation.3">
              <p:embed/>
            </p:oleObj>
          </a:graphicData>
        </a:graphic>
      </p:graphicFrame>
      <p:graphicFrame>
        <p:nvGraphicFramePr>
          <p:cNvPr id="30724" name="Object 4"/>
          <p:cNvGraphicFramePr>
            <a:graphicFrameLocks noChangeAspect="1"/>
          </p:cNvGraphicFramePr>
          <p:nvPr/>
        </p:nvGraphicFramePr>
        <p:xfrm>
          <a:off x="1404938" y="2471738"/>
          <a:ext cx="4767262" cy="347662"/>
        </p:xfrm>
        <a:graphic>
          <a:graphicData uri="http://schemas.openxmlformats.org/presentationml/2006/ole">
            <p:oleObj spid="_x0000_s30724" name="Equation" r:id="rId5" imgW="2781300" imgH="203200" progId="Equation.3">
              <p:embed/>
            </p:oleObj>
          </a:graphicData>
        </a:graphic>
      </p:graphicFrame>
      <p:graphicFrame>
        <p:nvGraphicFramePr>
          <p:cNvPr id="30725" name="Object 5"/>
          <p:cNvGraphicFramePr>
            <a:graphicFrameLocks noChangeAspect="1"/>
          </p:cNvGraphicFramePr>
          <p:nvPr/>
        </p:nvGraphicFramePr>
        <p:xfrm>
          <a:off x="1371600" y="3276600"/>
          <a:ext cx="2241550" cy="717550"/>
        </p:xfrm>
        <a:graphic>
          <a:graphicData uri="http://schemas.openxmlformats.org/presentationml/2006/ole">
            <p:oleObj spid="_x0000_s30725" name="Equation" r:id="rId6" imgW="1308100" imgH="4191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r>
              <a:rPr lang="it-IT"/>
              <a:t>Sistema di punti materiali</a:t>
            </a:r>
          </a:p>
        </p:txBody>
      </p:sp>
      <p:sp>
        <p:nvSpPr>
          <p:cNvPr id="4101" name="Text Box 5"/>
          <p:cNvSpPr txBox="1">
            <a:spLocks noChangeArrowheads="1"/>
          </p:cNvSpPr>
          <p:nvPr/>
        </p:nvSpPr>
        <p:spPr bwMode="auto">
          <a:xfrm>
            <a:off x="592138" y="2368550"/>
            <a:ext cx="184150" cy="457200"/>
          </a:xfrm>
          <a:prstGeom prst="rect">
            <a:avLst/>
          </a:prstGeom>
          <a:noFill/>
          <a:ln w="9525">
            <a:noFill/>
            <a:miter lim="800000"/>
            <a:headEnd/>
            <a:tailEnd/>
          </a:ln>
          <a:effectLst/>
        </p:spPr>
        <p:txBody>
          <a:bodyPr wrap="none">
            <a:prstTxWarp prst="textNoShape">
              <a:avLst/>
            </a:prstTxWarp>
            <a:spAutoFit/>
          </a:bodyPr>
          <a:lstStyle/>
          <a:p>
            <a:endParaRPr lang="it-IT"/>
          </a:p>
        </p:txBody>
      </p:sp>
      <p:sp>
        <p:nvSpPr>
          <p:cNvPr id="4103" name="Line 7"/>
          <p:cNvSpPr>
            <a:spLocks noChangeShapeType="1"/>
          </p:cNvSpPr>
          <p:nvPr/>
        </p:nvSpPr>
        <p:spPr bwMode="auto">
          <a:xfrm flipV="1">
            <a:off x="4643438" y="2492375"/>
            <a:ext cx="0" cy="3097213"/>
          </a:xfrm>
          <a:prstGeom prst="line">
            <a:avLst/>
          </a:prstGeom>
          <a:noFill/>
          <a:ln w="28575">
            <a:solidFill>
              <a:schemeClr val="tx1"/>
            </a:solidFill>
            <a:round/>
            <a:headEnd/>
            <a:tailEnd type="triangle" w="med" len="med"/>
          </a:ln>
          <a:effectLst/>
        </p:spPr>
        <p:txBody>
          <a:bodyPr>
            <a:prstTxWarp prst="textNoShape">
              <a:avLst/>
            </a:prstTxWarp>
          </a:bodyPr>
          <a:lstStyle/>
          <a:p>
            <a:endParaRPr lang="it-IT"/>
          </a:p>
        </p:txBody>
      </p:sp>
      <p:sp>
        <p:nvSpPr>
          <p:cNvPr id="4104" name="Line 8"/>
          <p:cNvSpPr>
            <a:spLocks noChangeShapeType="1"/>
          </p:cNvSpPr>
          <p:nvPr/>
        </p:nvSpPr>
        <p:spPr bwMode="auto">
          <a:xfrm>
            <a:off x="4643438" y="5589588"/>
            <a:ext cx="3024187" cy="0"/>
          </a:xfrm>
          <a:prstGeom prst="line">
            <a:avLst/>
          </a:prstGeom>
          <a:noFill/>
          <a:ln w="28575">
            <a:solidFill>
              <a:schemeClr val="tx1"/>
            </a:solidFill>
            <a:round/>
            <a:headEnd/>
            <a:tailEnd type="triangle" w="med" len="med"/>
          </a:ln>
          <a:effectLst/>
        </p:spPr>
        <p:txBody>
          <a:bodyPr>
            <a:prstTxWarp prst="textNoShape">
              <a:avLst/>
            </a:prstTxWarp>
          </a:bodyPr>
          <a:lstStyle/>
          <a:p>
            <a:endParaRPr lang="it-IT"/>
          </a:p>
        </p:txBody>
      </p:sp>
      <p:sp>
        <p:nvSpPr>
          <p:cNvPr id="4105" name="Text Box 9"/>
          <p:cNvSpPr txBox="1">
            <a:spLocks noChangeArrowheads="1"/>
          </p:cNvSpPr>
          <p:nvPr/>
        </p:nvSpPr>
        <p:spPr bwMode="auto">
          <a:xfrm>
            <a:off x="7864475" y="5394325"/>
            <a:ext cx="336550" cy="457200"/>
          </a:xfrm>
          <a:prstGeom prst="rect">
            <a:avLst/>
          </a:prstGeom>
          <a:noFill/>
          <a:ln w="9525">
            <a:noFill/>
            <a:miter lim="800000"/>
            <a:headEnd/>
            <a:tailEnd/>
          </a:ln>
          <a:effectLst/>
        </p:spPr>
        <p:txBody>
          <a:bodyPr wrap="none">
            <a:prstTxWarp prst="textNoShape">
              <a:avLst/>
            </a:prstTxWarp>
            <a:spAutoFit/>
          </a:bodyPr>
          <a:lstStyle/>
          <a:p>
            <a:r>
              <a:rPr lang="it-IT"/>
              <a:t>x</a:t>
            </a:r>
          </a:p>
        </p:txBody>
      </p:sp>
      <p:sp>
        <p:nvSpPr>
          <p:cNvPr id="4106" name="Text Box 10"/>
          <p:cNvSpPr txBox="1">
            <a:spLocks noChangeArrowheads="1"/>
          </p:cNvSpPr>
          <p:nvPr/>
        </p:nvSpPr>
        <p:spPr bwMode="auto">
          <a:xfrm>
            <a:off x="4067175" y="2276475"/>
            <a:ext cx="336550" cy="457200"/>
          </a:xfrm>
          <a:prstGeom prst="rect">
            <a:avLst/>
          </a:prstGeom>
          <a:noFill/>
          <a:ln w="9525">
            <a:noFill/>
            <a:miter lim="800000"/>
            <a:headEnd/>
            <a:tailEnd/>
          </a:ln>
          <a:effectLst/>
        </p:spPr>
        <p:txBody>
          <a:bodyPr wrap="none">
            <a:prstTxWarp prst="textNoShape">
              <a:avLst/>
            </a:prstTxWarp>
            <a:spAutoFit/>
          </a:bodyPr>
          <a:lstStyle/>
          <a:p>
            <a:r>
              <a:rPr lang="it-IT"/>
              <a:t>y</a:t>
            </a:r>
          </a:p>
        </p:txBody>
      </p:sp>
      <p:sp>
        <p:nvSpPr>
          <p:cNvPr id="4107" name="Line 11"/>
          <p:cNvSpPr>
            <a:spLocks noChangeShapeType="1"/>
          </p:cNvSpPr>
          <p:nvPr/>
        </p:nvSpPr>
        <p:spPr bwMode="auto">
          <a:xfrm flipH="1">
            <a:off x="3419475" y="5589588"/>
            <a:ext cx="1223963" cy="863600"/>
          </a:xfrm>
          <a:prstGeom prst="line">
            <a:avLst/>
          </a:prstGeom>
          <a:noFill/>
          <a:ln w="28575">
            <a:solidFill>
              <a:schemeClr val="tx1"/>
            </a:solidFill>
            <a:round/>
            <a:headEnd/>
            <a:tailEnd type="triangle" w="med" len="med"/>
          </a:ln>
          <a:effectLst/>
        </p:spPr>
        <p:txBody>
          <a:bodyPr>
            <a:prstTxWarp prst="textNoShape">
              <a:avLst/>
            </a:prstTxWarp>
          </a:bodyPr>
          <a:lstStyle/>
          <a:p>
            <a:endParaRPr lang="it-IT"/>
          </a:p>
        </p:txBody>
      </p:sp>
      <p:sp>
        <p:nvSpPr>
          <p:cNvPr id="4108" name="Text Box 12"/>
          <p:cNvSpPr txBox="1">
            <a:spLocks noChangeArrowheads="1"/>
          </p:cNvSpPr>
          <p:nvPr/>
        </p:nvSpPr>
        <p:spPr bwMode="auto">
          <a:xfrm>
            <a:off x="3203575" y="5924550"/>
            <a:ext cx="319088" cy="457200"/>
          </a:xfrm>
          <a:prstGeom prst="rect">
            <a:avLst/>
          </a:prstGeom>
          <a:noFill/>
          <a:ln w="9525">
            <a:noFill/>
            <a:miter lim="800000"/>
            <a:headEnd/>
            <a:tailEnd/>
          </a:ln>
          <a:effectLst/>
        </p:spPr>
        <p:txBody>
          <a:bodyPr wrap="none">
            <a:prstTxWarp prst="textNoShape">
              <a:avLst/>
            </a:prstTxWarp>
            <a:spAutoFit/>
          </a:bodyPr>
          <a:lstStyle/>
          <a:p>
            <a:r>
              <a:rPr lang="it-IT"/>
              <a:t>z</a:t>
            </a:r>
          </a:p>
        </p:txBody>
      </p:sp>
      <p:sp>
        <p:nvSpPr>
          <p:cNvPr id="4109" name="Oval 13"/>
          <p:cNvSpPr>
            <a:spLocks noChangeArrowheads="1"/>
          </p:cNvSpPr>
          <p:nvPr/>
        </p:nvSpPr>
        <p:spPr bwMode="auto">
          <a:xfrm>
            <a:off x="6227763" y="3357563"/>
            <a:ext cx="73025" cy="71437"/>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4110" name="Oval 14"/>
          <p:cNvSpPr>
            <a:spLocks noChangeArrowheads="1"/>
          </p:cNvSpPr>
          <p:nvPr/>
        </p:nvSpPr>
        <p:spPr bwMode="auto">
          <a:xfrm>
            <a:off x="5364163" y="4437063"/>
            <a:ext cx="73025" cy="71437"/>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4111" name="Oval 15"/>
          <p:cNvSpPr>
            <a:spLocks noChangeArrowheads="1"/>
          </p:cNvSpPr>
          <p:nvPr/>
        </p:nvSpPr>
        <p:spPr bwMode="auto">
          <a:xfrm>
            <a:off x="6659563" y="4870450"/>
            <a:ext cx="73025" cy="7143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4112" name="Oval 16"/>
          <p:cNvSpPr>
            <a:spLocks noChangeArrowheads="1"/>
          </p:cNvSpPr>
          <p:nvPr/>
        </p:nvSpPr>
        <p:spPr bwMode="auto">
          <a:xfrm>
            <a:off x="8170863" y="4005263"/>
            <a:ext cx="73025" cy="71437"/>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4113" name="Oval 17"/>
          <p:cNvSpPr>
            <a:spLocks noChangeArrowheads="1"/>
          </p:cNvSpPr>
          <p:nvPr/>
        </p:nvSpPr>
        <p:spPr bwMode="auto">
          <a:xfrm>
            <a:off x="7667625" y="3284538"/>
            <a:ext cx="73025" cy="71437"/>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4114" name="Line 18"/>
          <p:cNvSpPr>
            <a:spLocks noChangeShapeType="1"/>
          </p:cNvSpPr>
          <p:nvPr/>
        </p:nvSpPr>
        <p:spPr bwMode="auto">
          <a:xfrm flipV="1">
            <a:off x="4643438" y="4508500"/>
            <a:ext cx="720725" cy="1081088"/>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sp>
        <p:nvSpPr>
          <p:cNvPr id="4119" name="Text Box 23"/>
          <p:cNvSpPr txBox="1">
            <a:spLocks noChangeArrowheads="1"/>
          </p:cNvSpPr>
          <p:nvPr/>
        </p:nvSpPr>
        <p:spPr bwMode="auto">
          <a:xfrm>
            <a:off x="5200650" y="3881438"/>
            <a:ext cx="438150" cy="457200"/>
          </a:xfrm>
          <a:prstGeom prst="rect">
            <a:avLst/>
          </a:prstGeom>
          <a:noFill/>
          <a:ln w="9525">
            <a:noFill/>
            <a:miter lim="800000"/>
            <a:headEnd/>
            <a:tailEnd/>
          </a:ln>
          <a:effectLst/>
        </p:spPr>
        <p:txBody>
          <a:bodyPr wrap="none">
            <a:prstTxWarp prst="textNoShape">
              <a:avLst/>
            </a:prstTxWarp>
            <a:spAutoFit/>
          </a:bodyPr>
          <a:lstStyle/>
          <a:p>
            <a:r>
              <a:rPr lang="it-IT"/>
              <a:t>p</a:t>
            </a:r>
            <a:r>
              <a:rPr lang="it-IT" baseline="-25000"/>
              <a:t>1</a:t>
            </a:r>
            <a:endParaRPr lang="it-IT"/>
          </a:p>
        </p:txBody>
      </p:sp>
      <p:sp>
        <p:nvSpPr>
          <p:cNvPr id="4120" name="Text Box 24"/>
          <p:cNvSpPr txBox="1">
            <a:spLocks noChangeArrowheads="1"/>
          </p:cNvSpPr>
          <p:nvPr/>
        </p:nvSpPr>
        <p:spPr bwMode="auto">
          <a:xfrm>
            <a:off x="6011863" y="2852738"/>
            <a:ext cx="438150" cy="457200"/>
          </a:xfrm>
          <a:prstGeom prst="rect">
            <a:avLst/>
          </a:prstGeom>
          <a:noFill/>
          <a:ln w="9525">
            <a:noFill/>
            <a:miter lim="800000"/>
            <a:headEnd/>
            <a:tailEnd/>
          </a:ln>
          <a:effectLst/>
        </p:spPr>
        <p:txBody>
          <a:bodyPr wrap="none">
            <a:prstTxWarp prst="textNoShape">
              <a:avLst/>
            </a:prstTxWarp>
            <a:spAutoFit/>
          </a:bodyPr>
          <a:lstStyle/>
          <a:p>
            <a:r>
              <a:rPr lang="it-IT"/>
              <a:t>p</a:t>
            </a:r>
            <a:r>
              <a:rPr lang="it-IT" baseline="-25000"/>
              <a:t>2</a:t>
            </a:r>
            <a:endParaRPr lang="it-IT"/>
          </a:p>
        </p:txBody>
      </p:sp>
      <p:sp>
        <p:nvSpPr>
          <p:cNvPr id="4121" name="Text Box 25"/>
          <p:cNvSpPr txBox="1">
            <a:spLocks noChangeArrowheads="1"/>
          </p:cNvSpPr>
          <p:nvPr/>
        </p:nvSpPr>
        <p:spPr bwMode="auto">
          <a:xfrm>
            <a:off x="6510338" y="4340225"/>
            <a:ext cx="438150" cy="457200"/>
          </a:xfrm>
          <a:prstGeom prst="rect">
            <a:avLst/>
          </a:prstGeom>
          <a:noFill/>
          <a:ln w="9525">
            <a:noFill/>
            <a:miter lim="800000"/>
            <a:headEnd/>
            <a:tailEnd/>
          </a:ln>
          <a:effectLst/>
        </p:spPr>
        <p:txBody>
          <a:bodyPr wrap="none">
            <a:prstTxWarp prst="textNoShape">
              <a:avLst/>
            </a:prstTxWarp>
            <a:spAutoFit/>
          </a:bodyPr>
          <a:lstStyle/>
          <a:p>
            <a:r>
              <a:rPr lang="it-IT"/>
              <a:t>p</a:t>
            </a:r>
            <a:r>
              <a:rPr lang="it-IT" baseline="-25000"/>
              <a:t>3</a:t>
            </a:r>
            <a:endParaRPr lang="it-IT"/>
          </a:p>
        </p:txBody>
      </p:sp>
      <p:sp>
        <p:nvSpPr>
          <p:cNvPr id="4122" name="Text Box 26"/>
          <p:cNvSpPr txBox="1">
            <a:spLocks noChangeArrowheads="1"/>
          </p:cNvSpPr>
          <p:nvPr/>
        </p:nvSpPr>
        <p:spPr bwMode="auto">
          <a:xfrm>
            <a:off x="7518400" y="2781300"/>
            <a:ext cx="438150" cy="457200"/>
          </a:xfrm>
          <a:prstGeom prst="rect">
            <a:avLst/>
          </a:prstGeom>
          <a:noFill/>
          <a:ln w="9525">
            <a:noFill/>
            <a:miter lim="800000"/>
            <a:headEnd/>
            <a:tailEnd/>
          </a:ln>
          <a:effectLst/>
        </p:spPr>
        <p:txBody>
          <a:bodyPr wrap="none">
            <a:prstTxWarp prst="textNoShape">
              <a:avLst/>
            </a:prstTxWarp>
            <a:spAutoFit/>
          </a:bodyPr>
          <a:lstStyle/>
          <a:p>
            <a:r>
              <a:rPr lang="it-IT"/>
              <a:t>p</a:t>
            </a:r>
            <a:r>
              <a:rPr lang="it-IT" baseline="-25000"/>
              <a:t>4</a:t>
            </a:r>
            <a:endParaRPr lang="it-IT"/>
          </a:p>
        </p:txBody>
      </p:sp>
      <p:sp>
        <p:nvSpPr>
          <p:cNvPr id="4123" name="Text Box 27"/>
          <p:cNvSpPr txBox="1">
            <a:spLocks noChangeArrowheads="1"/>
          </p:cNvSpPr>
          <p:nvPr/>
        </p:nvSpPr>
        <p:spPr bwMode="auto">
          <a:xfrm>
            <a:off x="8316913" y="3933825"/>
            <a:ext cx="438150" cy="457200"/>
          </a:xfrm>
          <a:prstGeom prst="rect">
            <a:avLst/>
          </a:prstGeom>
          <a:noFill/>
          <a:ln w="9525">
            <a:noFill/>
            <a:miter lim="800000"/>
            <a:headEnd/>
            <a:tailEnd/>
          </a:ln>
          <a:effectLst/>
        </p:spPr>
        <p:txBody>
          <a:bodyPr wrap="none">
            <a:prstTxWarp prst="textNoShape">
              <a:avLst/>
            </a:prstTxWarp>
            <a:spAutoFit/>
          </a:bodyPr>
          <a:lstStyle/>
          <a:p>
            <a:r>
              <a:rPr lang="it-IT"/>
              <a:t>p</a:t>
            </a:r>
            <a:r>
              <a:rPr lang="it-IT" baseline="-25000"/>
              <a:t>5</a:t>
            </a:r>
            <a:endParaRPr lang="it-IT"/>
          </a:p>
        </p:txBody>
      </p:sp>
      <p:sp>
        <p:nvSpPr>
          <p:cNvPr id="4124" name="Text Box 28"/>
          <p:cNvSpPr txBox="1">
            <a:spLocks noChangeArrowheads="1"/>
          </p:cNvSpPr>
          <p:nvPr/>
        </p:nvSpPr>
        <p:spPr bwMode="auto">
          <a:xfrm>
            <a:off x="4787900" y="4484688"/>
            <a:ext cx="387350" cy="457200"/>
          </a:xfrm>
          <a:prstGeom prst="rect">
            <a:avLst/>
          </a:prstGeom>
          <a:noFill/>
          <a:ln w="9525">
            <a:noFill/>
            <a:miter lim="800000"/>
            <a:headEnd/>
            <a:tailEnd/>
          </a:ln>
          <a:effectLst/>
        </p:spPr>
        <p:txBody>
          <a:bodyPr wrap="none">
            <a:prstTxWarp prst="textNoShape">
              <a:avLst/>
            </a:prstTxWarp>
            <a:spAutoFit/>
          </a:bodyPr>
          <a:lstStyle/>
          <a:p>
            <a:r>
              <a:rPr lang="it-IT"/>
              <a:t>r</a:t>
            </a:r>
            <a:r>
              <a:rPr lang="it-IT" baseline="-25000"/>
              <a:t>1</a:t>
            </a:r>
            <a:endParaRPr lang="it-IT"/>
          </a:p>
        </p:txBody>
      </p:sp>
      <p:sp>
        <p:nvSpPr>
          <p:cNvPr id="4125" name="Line 29"/>
          <p:cNvSpPr>
            <a:spLocks noChangeShapeType="1"/>
          </p:cNvSpPr>
          <p:nvPr/>
        </p:nvSpPr>
        <p:spPr bwMode="auto">
          <a:xfrm>
            <a:off x="4879975" y="4608513"/>
            <a:ext cx="142875"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nvGrpSpPr>
          <p:cNvPr id="2" name="Group 32"/>
          <p:cNvGrpSpPr>
            <a:grpSpLocks/>
          </p:cNvGrpSpPr>
          <p:nvPr/>
        </p:nvGrpSpPr>
        <p:grpSpPr bwMode="auto">
          <a:xfrm>
            <a:off x="6300788" y="3692525"/>
            <a:ext cx="387350" cy="457200"/>
            <a:chOff x="4768" y="2205"/>
            <a:chExt cx="244" cy="288"/>
          </a:xfrm>
        </p:grpSpPr>
        <p:sp>
          <p:nvSpPr>
            <p:cNvPr id="4126" name="Text Box 30"/>
            <p:cNvSpPr txBox="1">
              <a:spLocks noChangeArrowheads="1"/>
            </p:cNvSpPr>
            <p:nvPr/>
          </p:nvSpPr>
          <p:spPr bwMode="auto">
            <a:xfrm>
              <a:off x="4768" y="2205"/>
              <a:ext cx="244" cy="288"/>
            </a:xfrm>
            <a:prstGeom prst="rect">
              <a:avLst/>
            </a:prstGeom>
            <a:noFill/>
            <a:ln w="9525">
              <a:noFill/>
              <a:miter lim="800000"/>
              <a:headEnd/>
              <a:tailEnd/>
            </a:ln>
            <a:effectLst/>
          </p:spPr>
          <p:txBody>
            <a:bodyPr wrap="none">
              <a:prstTxWarp prst="textNoShape">
                <a:avLst/>
              </a:prstTxWarp>
              <a:spAutoFit/>
            </a:bodyPr>
            <a:lstStyle/>
            <a:p>
              <a:r>
                <a:rPr lang="it-IT"/>
                <a:t>r</a:t>
              </a:r>
              <a:r>
                <a:rPr lang="it-IT" baseline="-25000"/>
                <a:t>4</a:t>
              </a:r>
              <a:endParaRPr lang="it-IT"/>
            </a:p>
          </p:txBody>
        </p:sp>
        <p:sp>
          <p:nvSpPr>
            <p:cNvPr id="4127" name="Line 31"/>
            <p:cNvSpPr>
              <a:spLocks noChangeShapeType="1"/>
            </p:cNvSpPr>
            <p:nvPr/>
          </p:nvSpPr>
          <p:spPr bwMode="auto">
            <a:xfrm>
              <a:off x="4826" y="2283"/>
              <a:ext cx="90"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sp>
        <p:nvSpPr>
          <p:cNvPr id="4129" name="Line 33"/>
          <p:cNvSpPr>
            <a:spLocks noChangeShapeType="1"/>
          </p:cNvSpPr>
          <p:nvPr/>
        </p:nvSpPr>
        <p:spPr bwMode="auto">
          <a:xfrm flipV="1">
            <a:off x="4643438" y="3357563"/>
            <a:ext cx="3024187" cy="2232025"/>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aphicFrame>
        <p:nvGraphicFramePr>
          <p:cNvPr id="4132" name="Object 36"/>
          <p:cNvGraphicFramePr>
            <a:graphicFrameLocks noChangeAspect="1"/>
          </p:cNvGraphicFramePr>
          <p:nvPr>
            <p:ph idx="1"/>
          </p:nvPr>
        </p:nvGraphicFramePr>
        <p:xfrm>
          <a:off x="684213" y="2492375"/>
          <a:ext cx="1895475" cy="466725"/>
        </p:xfrm>
        <a:graphic>
          <a:graphicData uri="http://schemas.openxmlformats.org/presentationml/2006/ole">
            <p:oleObj spid="_x0000_s47106" name="Equation" r:id="rId3" imgW="876240" imgH="21564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Sistema di punti materiali</a:t>
            </a:r>
            <a:endParaRPr lang="it-IT" dirty="0"/>
          </a:p>
        </p:txBody>
      </p:sp>
      <p:graphicFrame>
        <p:nvGraphicFramePr>
          <p:cNvPr id="4" name="Content Placeholder 3"/>
          <p:cNvGraphicFramePr>
            <a:graphicFrameLocks noChangeAspect="1"/>
          </p:cNvGraphicFramePr>
          <p:nvPr>
            <p:ph sz="quarter" idx="1"/>
          </p:nvPr>
        </p:nvGraphicFramePr>
        <p:xfrm>
          <a:off x="381001" y="2590800"/>
          <a:ext cx="2819399" cy="443794"/>
        </p:xfrm>
        <a:graphic>
          <a:graphicData uri="http://schemas.openxmlformats.org/presentationml/2006/ole">
            <p:oleObj spid="_x0000_s49154" name="Equation" r:id="rId3" imgW="1130300" imgH="177800" progId="Equation.3">
              <p:embed/>
            </p:oleObj>
          </a:graphicData>
        </a:graphic>
      </p:graphicFrame>
      <p:sp>
        <p:nvSpPr>
          <p:cNvPr id="5" name="TextBox 4"/>
          <p:cNvSpPr txBox="1"/>
          <p:nvPr/>
        </p:nvSpPr>
        <p:spPr>
          <a:xfrm>
            <a:off x="383412" y="1724094"/>
            <a:ext cx="2698175"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smtClean="0"/>
              <a:t>DEFINIZIONE:</a:t>
            </a:r>
          </a:p>
          <a:p>
            <a:r>
              <a:rPr lang="it-IT" dirty="0" smtClean="0"/>
              <a:t>quantità di moto di un sistema</a:t>
            </a:r>
            <a:endParaRPr lang="it-IT" dirty="0"/>
          </a:p>
        </p:txBody>
      </p:sp>
      <p:graphicFrame>
        <p:nvGraphicFramePr>
          <p:cNvPr id="45059" name="Content Placeholder 3"/>
          <p:cNvGraphicFramePr>
            <a:graphicFrameLocks noChangeAspect="1"/>
          </p:cNvGraphicFramePr>
          <p:nvPr/>
        </p:nvGraphicFramePr>
        <p:xfrm>
          <a:off x="304800" y="4724446"/>
          <a:ext cx="3657600" cy="1103951"/>
        </p:xfrm>
        <a:graphic>
          <a:graphicData uri="http://schemas.openxmlformats.org/presentationml/2006/ole">
            <p:oleObj spid="_x0000_s49155" name="Equation" r:id="rId4" imgW="1346200" imgH="406400" progId="Equation.3">
              <p:embed/>
            </p:oleObj>
          </a:graphicData>
        </a:graphic>
      </p:graphicFrame>
      <p:sp>
        <p:nvSpPr>
          <p:cNvPr id="7" name="TextBox 6"/>
          <p:cNvSpPr txBox="1"/>
          <p:nvPr/>
        </p:nvSpPr>
        <p:spPr>
          <a:xfrm>
            <a:off x="383412" y="3718630"/>
            <a:ext cx="2672526"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dirty="0" smtClean="0"/>
              <a:t>DEFINIZIONE:</a:t>
            </a:r>
          </a:p>
          <a:p>
            <a:r>
              <a:rPr lang="it-IT" dirty="0" smtClean="0"/>
              <a:t>Centro di Massa di un sistema</a:t>
            </a:r>
            <a:endParaRPr lang="it-IT" dirty="0"/>
          </a:p>
        </p:txBody>
      </p:sp>
      <p:graphicFrame>
        <p:nvGraphicFramePr>
          <p:cNvPr id="10" name="Object 9"/>
          <p:cNvGraphicFramePr>
            <a:graphicFrameLocks/>
          </p:cNvGraphicFramePr>
          <p:nvPr/>
        </p:nvGraphicFramePr>
        <p:xfrm>
          <a:off x="1143000" y="1397000"/>
          <a:ext cx="6858000" cy="4064000"/>
        </p:xfrm>
        <a:graphic>
          <a:graphicData uri="http://schemas.openxmlformats.org/presentationml/2006/ole">
            <p:oleObj spid="_x0000_s49157" name="Equation" r:id="rId5" imgW="0" imgH="0" progId="Equation.3">
              <p:embed/>
            </p:oleObj>
          </a:graphicData>
        </a:graphic>
      </p:graphicFrame>
      <p:grpSp>
        <p:nvGrpSpPr>
          <p:cNvPr id="35" name="Group 30"/>
          <p:cNvGrpSpPr>
            <a:grpSpLocks/>
          </p:cNvGrpSpPr>
          <p:nvPr/>
        </p:nvGrpSpPr>
        <p:grpSpPr bwMode="auto">
          <a:xfrm>
            <a:off x="2674938" y="2124075"/>
            <a:ext cx="6545262" cy="4581525"/>
            <a:chOff x="2018" y="1434"/>
            <a:chExt cx="3452" cy="2631"/>
          </a:xfrm>
        </p:grpSpPr>
        <p:sp>
          <p:nvSpPr>
            <p:cNvPr id="36" name="Line 4"/>
            <p:cNvSpPr>
              <a:spLocks noChangeShapeType="1"/>
            </p:cNvSpPr>
            <p:nvPr/>
          </p:nvSpPr>
          <p:spPr bwMode="auto">
            <a:xfrm flipV="1">
              <a:off x="2925" y="1570"/>
              <a:ext cx="0" cy="1951"/>
            </a:xfrm>
            <a:prstGeom prst="line">
              <a:avLst/>
            </a:prstGeom>
            <a:noFill/>
            <a:ln w="28575">
              <a:solidFill>
                <a:schemeClr val="tx1"/>
              </a:solidFill>
              <a:round/>
              <a:headEnd/>
              <a:tailEnd type="triangle" w="med" len="med"/>
            </a:ln>
            <a:effectLst/>
          </p:spPr>
          <p:txBody>
            <a:bodyPr>
              <a:prstTxWarp prst="textNoShape">
                <a:avLst/>
              </a:prstTxWarp>
            </a:bodyPr>
            <a:lstStyle/>
            <a:p>
              <a:endParaRPr lang="it-IT"/>
            </a:p>
          </p:txBody>
        </p:sp>
        <p:sp>
          <p:nvSpPr>
            <p:cNvPr id="37" name="Line 5"/>
            <p:cNvSpPr>
              <a:spLocks noChangeShapeType="1"/>
            </p:cNvSpPr>
            <p:nvPr/>
          </p:nvSpPr>
          <p:spPr bwMode="auto">
            <a:xfrm>
              <a:off x="2925" y="3521"/>
              <a:ext cx="1905" cy="0"/>
            </a:xfrm>
            <a:prstGeom prst="line">
              <a:avLst/>
            </a:prstGeom>
            <a:noFill/>
            <a:ln w="28575">
              <a:solidFill>
                <a:schemeClr val="tx1"/>
              </a:solidFill>
              <a:round/>
              <a:headEnd/>
              <a:tailEnd type="triangle" w="med" len="med"/>
            </a:ln>
            <a:effectLst/>
          </p:spPr>
          <p:txBody>
            <a:bodyPr>
              <a:prstTxWarp prst="textNoShape">
                <a:avLst/>
              </a:prstTxWarp>
            </a:bodyPr>
            <a:lstStyle/>
            <a:p>
              <a:endParaRPr lang="it-IT"/>
            </a:p>
          </p:txBody>
        </p:sp>
        <p:sp>
          <p:nvSpPr>
            <p:cNvPr id="38" name="Text Box 6"/>
            <p:cNvSpPr txBox="1">
              <a:spLocks noChangeArrowheads="1"/>
            </p:cNvSpPr>
            <p:nvPr/>
          </p:nvSpPr>
          <p:spPr bwMode="auto">
            <a:xfrm>
              <a:off x="4954" y="3398"/>
              <a:ext cx="178" cy="262"/>
            </a:xfrm>
            <a:prstGeom prst="rect">
              <a:avLst/>
            </a:prstGeom>
            <a:noFill/>
            <a:ln w="9525">
              <a:noFill/>
              <a:miter lim="800000"/>
              <a:headEnd/>
              <a:tailEnd/>
            </a:ln>
            <a:effectLst/>
          </p:spPr>
          <p:txBody>
            <a:bodyPr wrap="none">
              <a:prstTxWarp prst="textNoShape">
                <a:avLst/>
              </a:prstTxWarp>
              <a:spAutoFit/>
            </a:bodyPr>
            <a:lstStyle/>
            <a:p>
              <a:r>
                <a:rPr lang="it-IT"/>
                <a:t>x</a:t>
              </a:r>
            </a:p>
          </p:txBody>
        </p:sp>
        <p:sp>
          <p:nvSpPr>
            <p:cNvPr id="39" name="Text Box 7"/>
            <p:cNvSpPr txBox="1">
              <a:spLocks noChangeArrowheads="1"/>
            </p:cNvSpPr>
            <p:nvPr/>
          </p:nvSpPr>
          <p:spPr bwMode="auto">
            <a:xfrm>
              <a:off x="2562" y="1434"/>
              <a:ext cx="178" cy="263"/>
            </a:xfrm>
            <a:prstGeom prst="rect">
              <a:avLst/>
            </a:prstGeom>
            <a:noFill/>
            <a:ln w="9525">
              <a:noFill/>
              <a:miter lim="800000"/>
              <a:headEnd/>
              <a:tailEnd/>
            </a:ln>
            <a:effectLst/>
          </p:spPr>
          <p:txBody>
            <a:bodyPr wrap="none">
              <a:prstTxWarp prst="textNoShape">
                <a:avLst/>
              </a:prstTxWarp>
              <a:spAutoFit/>
            </a:bodyPr>
            <a:lstStyle/>
            <a:p>
              <a:r>
                <a:rPr lang="it-IT"/>
                <a:t>y</a:t>
              </a:r>
            </a:p>
          </p:txBody>
        </p:sp>
        <p:sp>
          <p:nvSpPr>
            <p:cNvPr id="40" name="Line 8"/>
            <p:cNvSpPr>
              <a:spLocks noChangeShapeType="1"/>
            </p:cNvSpPr>
            <p:nvPr/>
          </p:nvSpPr>
          <p:spPr bwMode="auto">
            <a:xfrm flipH="1">
              <a:off x="2154" y="3521"/>
              <a:ext cx="771" cy="544"/>
            </a:xfrm>
            <a:prstGeom prst="line">
              <a:avLst/>
            </a:prstGeom>
            <a:noFill/>
            <a:ln w="28575">
              <a:solidFill>
                <a:schemeClr val="tx1"/>
              </a:solidFill>
              <a:round/>
              <a:headEnd/>
              <a:tailEnd type="triangle" w="med" len="med"/>
            </a:ln>
            <a:effectLst/>
          </p:spPr>
          <p:txBody>
            <a:bodyPr>
              <a:prstTxWarp prst="textNoShape">
                <a:avLst/>
              </a:prstTxWarp>
            </a:bodyPr>
            <a:lstStyle/>
            <a:p>
              <a:endParaRPr lang="it-IT"/>
            </a:p>
          </p:txBody>
        </p:sp>
        <p:sp>
          <p:nvSpPr>
            <p:cNvPr id="41" name="Text Box 9"/>
            <p:cNvSpPr txBox="1">
              <a:spLocks noChangeArrowheads="1"/>
            </p:cNvSpPr>
            <p:nvPr/>
          </p:nvSpPr>
          <p:spPr bwMode="auto">
            <a:xfrm>
              <a:off x="2018" y="3732"/>
              <a:ext cx="168" cy="263"/>
            </a:xfrm>
            <a:prstGeom prst="rect">
              <a:avLst/>
            </a:prstGeom>
            <a:noFill/>
            <a:ln w="9525">
              <a:noFill/>
              <a:miter lim="800000"/>
              <a:headEnd/>
              <a:tailEnd/>
            </a:ln>
            <a:effectLst/>
          </p:spPr>
          <p:txBody>
            <a:bodyPr wrap="none">
              <a:prstTxWarp prst="textNoShape">
                <a:avLst/>
              </a:prstTxWarp>
              <a:spAutoFit/>
            </a:bodyPr>
            <a:lstStyle/>
            <a:p>
              <a:r>
                <a:rPr lang="it-IT"/>
                <a:t>z</a:t>
              </a:r>
            </a:p>
          </p:txBody>
        </p:sp>
        <p:sp>
          <p:nvSpPr>
            <p:cNvPr id="42" name="Oval 10"/>
            <p:cNvSpPr>
              <a:spLocks noChangeArrowheads="1"/>
            </p:cNvSpPr>
            <p:nvPr/>
          </p:nvSpPr>
          <p:spPr bwMode="auto">
            <a:xfrm>
              <a:off x="3923" y="2115"/>
              <a:ext cx="46" cy="45"/>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43" name="Oval 11"/>
            <p:cNvSpPr>
              <a:spLocks noChangeArrowheads="1"/>
            </p:cNvSpPr>
            <p:nvPr/>
          </p:nvSpPr>
          <p:spPr bwMode="auto">
            <a:xfrm>
              <a:off x="3379" y="2795"/>
              <a:ext cx="46" cy="45"/>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44" name="Oval 12"/>
            <p:cNvSpPr>
              <a:spLocks noChangeArrowheads="1"/>
            </p:cNvSpPr>
            <p:nvPr/>
          </p:nvSpPr>
          <p:spPr bwMode="auto">
            <a:xfrm>
              <a:off x="4195" y="3068"/>
              <a:ext cx="46" cy="45"/>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45" name="Oval 13"/>
            <p:cNvSpPr>
              <a:spLocks noChangeArrowheads="1"/>
            </p:cNvSpPr>
            <p:nvPr/>
          </p:nvSpPr>
          <p:spPr bwMode="auto">
            <a:xfrm>
              <a:off x="5147" y="2523"/>
              <a:ext cx="46" cy="45"/>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46" name="Oval 14"/>
            <p:cNvSpPr>
              <a:spLocks noChangeArrowheads="1"/>
            </p:cNvSpPr>
            <p:nvPr/>
          </p:nvSpPr>
          <p:spPr bwMode="auto">
            <a:xfrm>
              <a:off x="4830" y="2069"/>
              <a:ext cx="46" cy="45"/>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47" name="Line 15"/>
            <p:cNvSpPr>
              <a:spLocks noChangeShapeType="1"/>
            </p:cNvSpPr>
            <p:nvPr/>
          </p:nvSpPr>
          <p:spPr bwMode="auto">
            <a:xfrm flipV="1">
              <a:off x="2925" y="2840"/>
              <a:ext cx="454" cy="681"/>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sp>
          <p:nvSpPr>
            <p:cNvPr id="48" name="Text Box 16"/>
            <p:cNvSpPr txBox="1">
              <a:spLocks noChangeArrowheads="1"/>
            </p:cNvSpPr>
            <p:nvPr/>
          </p:nvSpPr>
          <p:spPr bwMode="auto">
            <a:xfrm>
              <a:off x="3276" y="2445"/>
              <a:ext cx="231" cy="263"/>
            </a:xfrm>
            <a:prstGeom prst="rect">
              <a:avLst/>
            </a:prstGeom>
            <a:noFill/>
            <a:ln w="9525">
              <a:noFill/>
              <a:miter lim="800000"/>
              <a:headEnd/>
              <a:tailEnd/>
            </a:ln>
            <a:effectLst/>
          </p:spPr>
          <p:txBody>
            <a:bodyPr wrap="none">
              <a:prstTxWarp prst="textNoShape">
                <a:avLst/>
              </a:prstTxWarp>
              <a:spAutoFit/>
            </a:bodyPr>
            <a:lstStyle/>
            <a:p>
              <a:r>
                <a:rPr lang="it-IT"/>
                <a:t>p</a:t>
              </a:r>
              <a:r>
                <a:rPr lang="it-IT" baseline="-25000"/>
                <a:t>1</a:t>
              </a:r>
              <a:endParaRPr lang="it-IT"/>
            </a:p>
          </p:txBody>
        </p:sp>
        <p:sp>
          <p:nvSpPr>
            <p:cNvPr id="49" name="Text Box 17"/>
            <p:cNvSpPr txBox="1">
              <a:spLocks noChangeArrowheads="1"/>
            </p:cNvSpPr>
            <p:nvPr/>
          </p:nvSpPr>
          <p:spPr bwMode="auto">
            <a:xfrm>
              <a:off x="3787" y="1797"/>
              <a:ext cx="231" cy="262"/>
            </a:xfrm>
            <a:prstGeom prst="rect">
              <a:avLst/>
            </a:prstGeom>
            <a:noFill/>
            <a:ln w="9525">
              <a:noFill/>
              <a:miter lim="800000"/>
              <a:headEnd/>
              <a:tailEnd/>
            </a:ln>
            <a:effectLst/>
          </p:spPr>
          <p:txBody>
            <a:bodyPr wrap="none">
              <a:prstTxWarp prst="textNoShape">
                <a:avLst/>
              </a:prstTxWarp>
              <a:spAutoFit/>
            </a:bodyPr>
            <a:lstStyle/>
            <a:p>
              <a:r>
                <a:rPr lang="it-IT"/>
                <a:t>p</a:t>
              </a:r>
              <a:r>
                <a:rPr lang="it-IT" baseline="-25000"/>
                <a:t>2</a:t>
              </a:r>
              <a:endParaRPr lang="it-IT"/>
            </a:p>
          </p:txBody>
        </p:sp>
        <p:sp>
          <p:nvSpPr>
            <p:cNvPr id="50" name="Text Box 18"/>
            <p:cNvSpPr txBox="1">
              <a:spLocks noChangeArrowheads="1"/>
            </p:cNvSpPr>
            <p:nvPr/>
          </p:nvSpPr>
          <p:spPr bwMode="auto">
            <a:xfrm>
              <a:off x="4101" y="2734"/>
              <a:ext cx="231" cy="263"/>
            </a:xfrm>
            <a:prstGeom prst="rect">
              <a:avLst/>
            </a:prstGeom>
            <a:noFill/>
            <a:ln w="9525">
              <a:noFill/>
              <a:miter lim="800000"/>
              <a:headEnd/>
              <a:tailEnd/>
            </a:ln>
            <a:effectLst/>
          </p:spPr>
          <p:txBody>
            <a:bodyPr wrap="none">
              <a:prstTxWarp prst="textNoShape">
                <a:avLst/>
              </a:prstTxWarp>
              <a:spAutoFit/>
            </a:bodyPr>
            <a:lstStyle/>
            <a:p>
              <a:r>
                <a:rPr lang="it-IT"/>
                <a:t>p</a:t>
              </a:r>
              <a:r>
                <a:rPr lang="it-IT" baseline="-25000"/>
                <a:t>3</a:t>
              </a:r>
              <a:endParaRPr lang="it-IT"/>
            </a:p>
          </p:txBody>
        </p:sp>
        <p:sp>
          <p:nvSpPr>
            <p:cNvPr id="51" name="Text Box 19"/>
            <p:cNvSpPr txBox="1">
              <a:spLocks noChangeArrowheads="1"/>
            </p:cNvSpPr>
            <p:nvPr/>
          </p:nvSpPr>
          <p:spPr bwMode="auto">
            <a:xfrm>
              <a:off x="4736" y="1752"/>
              <a:ext cx="231" cy="263"/>
            </a:xfrm>
            <a:prstGeom prst="rect">
              <a:avLst/>
            </a:prstGeom>
            <a:noFill/>
            <a:ln w="9525">
              <a:noFill/>
              <a:miter lim="800000"/>
              <a:headEnd/>
              <a:tailEnd/>
            </a:ln>
            <a:effectLst/>
          </p:spPr>
          <p:txBody>
            <a:bodyPr wrap="none">
              <a:prstTxWarp prst="textNoShape">
                <a:avLst/>
              </a:prstTxWarp>
              <a:spAutoFit/>
            </a:bodyPr>
            <a:lstStyle/>
            <a:p>
              <a:r>
                <a:rPr lang="it-IT"/>
                <a:t>p</a:t>
              </a:r>
              <a:r>
                <a:rPr lang="it-IT" baseline="-25000"/>
                <a:t>4</a:t>
              </a:r>
              <a:endParaRPr lang="it-IT"/>
            </a:p>
          </p:txBody>
        </p:sp>
        <p:sp>
          <p:nvSpPr>
            <p:cNvPr id="52" name="Text Box 20"/>
            <p:cNvSpPr txBox="1">
              <a:spLocks noChangeArrowheads="1"/>
            </p:cNvSpPr>
            <p:nvPr/>
          </p:nvSpPr>
          <p:spPr bwMode="auto">
            <a:xfrm>
              <a:off x="5239" y="2478"/>
              <a:ext cx="231" cy="262"/>
            </a:xfrm>
            <a:prstGeom prst="rect">
              <a:avLst/>
            </a:prstGeom>
            <a:noFill/>
            <a:ln w="9525">
              <a:noFill/>
              <a:miter lim="800000"/>
              <a:headEnd/>
              <a:tailEnd/>
            </a:ln>
            <a:effectLst/>
          </p:spPr>
          <p:txBody>
            <a:bodyPr wrap="none">
              <a:prstTxWarp prst="textNoShape">
                <a:avLst/>
              </a:prstTxWarp>
              <a:spAutoFit/>
            </a:bodyPr>
            <a:lstStyle/>
            <a:p>
              <a:r>
                <a:rPr lang="it-IT"/>
                <a:t>p</a:t>
              </a:r>
              <a:r>
                <a:rPr lang="it-IT" baseline="-25000"/>
                <a:t>5</a:t>
              </a:r>
              <a:endParaRPr lang="it-IT"/>
            </a:p>
          </p:txBody>
        </p:sp>
        <p:sp>
          <p:nvSpPr>
            <p:cNvPr id="53" name="Text Box 21"/>
            <p:cNvSpPr txBox="1">
              <a:spLocks noChangeArrowheads="1"/>
            </p:cNvSpPr>
            <p:nvPr/>
          </p:nvSpPr>
          <p:spPr bwMode="auto">
            <a:xfrm>
              <a:off x="3016" y="2825"/>
              <a:ext cx="204" cy="263"/>
            </a:xfrm>
            <a:prstGeom prst="rect">
              <a:avLst/>
            </a:prstGeom>
            <a:noFill/>
            <a:ln w="9525">
              <a:noFill/>
              <a:miter lim="800000"/>
              <a:headEnd/>
              <a:tailEnd/>
            </a:ln>
            <a:effectLst/>
          </p:spPr>
          <p:txBody>
            <a:bodyPr wrap="none">
              <a:prstTxWarp prst="textNoShape">
                <a:avLst/>
              </a:prstTxWarp>
              <a:spAutoFit/>
            </a:bodyPr>
            <a:lstStyle/>
            <a:p>
              <a:r>
                <a:rPr lang="it-IT"/>
                <a:t>r</a:t>
              </a:r>
              <a:r>
                <a:rPr lang="it-IT" baseline="-25000"/>
                <a:t>1</a:t>
              </a:r>
              <a:endParaRPr lang="it-IT"/>
            </a:p>
          </p:txBody>
        </p:sp>
        <p:sp>
          <p:nvSpPr>
            <p:cNvPr id="54" name="Line 22"/>
            <p:cNvSpPr>
              <a:spLocks noChangeShapeType="1"/>
            </p:cNvSpPr>
            <p:nvPr/>
          </p:nvSpPr>
          <p:spPr bwMode="auto">
            <a:xfrm>
              <a:off x="3074" y="2903"/>
              <a:ext cx="90"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nvGrpSpPr>
            <p:cNvPr id="55" name="Group 23"/>
            <p:cNvGrpSpPr>
              <a:grpSpLocks/>
            </p:cNvGrpSpPr>
            <p:nvPr/>
          </p:nvGrpSpPr>
          <p:grpSpPr bwMode="auto">
            <a:xfrm>
              <a:off x="3969" y="2326"/>
              <a:ext cx="204" cy="262"/>
              <a:chOff x="4768" y="2205"/>
              <a:chExt cx="204" cy="262"/>
            </a:xfrm>
          </p:grpSpPr>
          <p:sp>
            <p:nvSpPr>
              <p:cNvPr id="57" name="Text Box 24"/>
              <p:cNvSpPr txBox="1">
                <a:spLocks noChangeArrowheads="1"/>
              </p:cNvSpPr>
              <p:nvPr/>
            </p:nvSpPr>
            <p:spPr bwMode="auto">
              <a:xfrm>
                <a:off x="4768" y="2205"/>
                <a:ext cx="204" cy="262"/>
              </a:xfrm>
              <a:prstGeom prst="rect">
                <a:avLst/>
              </a:prstGeom>
              <a:noFill/>
              <a:ln w="9525">
                <a:noFill/>
                <a:miter lim="800000"/>
                <a:headEnd/>
                <a:tailEnd/>
              </a:ln>
              <a:effectLst/>
            </p:spPr>
            <p:txBody>
              <a:bodyPr wrap="none">
                <a:prstTxWarp prst="textNoShape">
                  <a:avLst/>
                </a:prstTxWarp>
                <a:spAutoFit/>
              </a:bodyPr>
              <a:lstStyle/>
              <a:p>
                <a:r>
                  <a:rPr lang="it-IT"/>
                  <a:t>r</a:t>
                </a:r>
                <a:r>
                  <a:rPr lang="it-IT" baseline="-25000"/>
                  <a:t>4</a:t>
                </a:r>
                <a:endParaRPr lang="it-IT"/>
              </a:p>
            </p:txBody>
          </p:sp>
          <p:sp>
            <p:nvSpPr>
              <p:cNvPr id="58" name="Line 25"/>
              <p:cNvSpPr>
                <a:spLocks noChangeShapeType="1"/>
              </p:cNvSpPr>
              <p:nvPr/>
            </p:nvSpPr>
            <p:spPr bwMode="auto">
              <a:xfrm>
                <a:off x="4826" y="2283"/>
                <a:ext cx="90"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sp>
          <p:nvSpPr>
            <p:cNvPr id="56" name="Line 26"/>
            <p:cNvSpPr>
              <a:spLocks noChangeShapeType="1"/>
            </p:cNvSpPr>
            <p:nvPr/>
          </p:nvSpPr>
          <p:spPr bwMode="auto">
            <a:xfrm flipV="1">
              <a:off x="2925" y="2115"/>
              <a:ext cx="1905" cy="1406"/>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sp>
        <p:nvSpPr>
          <p:cNvPr id="59" name="Oval 31"/>
          <p:cNvSpPr>
            <a:spLocks noChangeArrowheads="1"/>
          </p:cNvSpPr>
          <p:nvPr/>
        </p:nvSpPr>
        <p:spPr bwMode="auto">
          <a:xfrm>
            <a:off x="7138988" y="4067175"/>
            <a:ext cx="144462" cy="144462"/>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it-IT"/>
          </a:p>
        </p:txBody>
      </p:sp>
      <p:sp>
        <p:nvSpPr>
          <p:cNvPr id="60" name="Line 32"/>
          <p:cNvSpPr>
            <a:spLocks noChangeShapeType="1"/>
          </p:cNvSpPr>
          <p:nvPr/>
        </p:nvSpPr>
        <p:spPr bwMode="auto">
          <a:xfrm flipV="1">
            <a:off x="4402138" y="4140200"/>
            <a:ext cx="2736850" cy="1584325"/>
          </a:xfrm>
          <a:prstGeom prst="line">
            <a:avLst/>
          </a:prstGeom>
          <a:noFill/>
          <a:ln w="19050">
            <a:solidFill>
              <a:srgbClr val="FF0000"/>
            </a:solidFill>
            <a:round/>
            <a:headEnd/>
            <a:tailEnd type="triangle" w="med" len="med"/>
          </a:ln>
          <a:effectLst/>
        </p:spPr>
        <p:txBody>
          <a:bodyPr>
            <a:prstTxWarp prst="textNoShape">
              <a:avLst/>
            </a:prstTxWarp>
          </a:bodyPr>
          <a:lstStyle/>
          <a:p>
            <a:endParaRPr lang="it-IT"/>
          </a:p>
        </p:txBody>
      </p:sp>
      <p:graphicFrame>
        <p:nvGraphicFramePr>
          <p:cNvPr id="61" name="Object 33"/>
          <p:cNvGraphicFramePr>
            <a:graphicFrameLocks noChangeAspect="1"/>
          </p:cNvGraphicFramePr>
          <p:nvPr/>
        </p:nvGraphicFramePr>
        <p:xfrm>
          <a:off x="5986463" y="4792662"/>
          <a:ext cx="528637" cy="500063"/>
        </p:xfrm>
        <a:graphic>
          <a:graphicData uri="http://schemas.openxmlformats.org/presentationml/2006/ole">
            <p:oleObj spid="_x0000_s49158" name="Equation" r:id="rId6" imgW="241200" imgH="228600" progId="Equation.3">
              <p:embed/>
            </p:oleObj>
          </a:graphicData>
        </a:graphic>
      </p:graphicFrame>
      <p:sp>
        <p:nvSpPr>
          <p:cNvPr id="62" name="Text Box 34"/>
          <p:cNvSpPr txBox="1">
            <a:spLocks noChangeArrowheads="1"/>
          </p:cNvSpPr>
          <p:nvPr/>
        </p:nvSpPr>
        <p:spPr bwMode="auto">
          <a:xfrm>
            <a:off x="7262813" y="3871912"/>
            <a:ext cx="658812" cy="457200"/>
          </a:xfrm>
          <a:prstGeom prst="rect">
            <a:avLst/>
          </a:prstGeom>
          <a:noFill/>
          <a:ln w="9525">
            <a:noFill/>
            <a:miter lim="800000"/>
            <a:headEnd/>
            <a:tailEnd/>
          </a:ln>
          <a:effectLst/>
        </p:spPr>
        <p:txBody>
          <a:bodyPr wrap="none">
            <a:prstTxWarp prst="textNoShape">
              <a:avLst/>
            </a:prstTxWarp>
            <a:spAutoFit/>
          </a:bodyPr>
          <a:lstStyle/>
          <a:p>
            <a:r>
              <a:rPr lang="it-IT">
                <a:solidFill>
                  <a:srgbClr val="FF0000"/>
                </a:solidFill>
              </a:rPr>
              <a:t>CM</a:t>
            </a:r>
          </a:p>
        </p:txBody>
      </p:sp>
      <p:graphicFrame>
        <p:nvGraphicFramePr>
          <p:cNvPr id="49159" name="Object 7"/>
          <p:cNvGraphicFramePr>
            <a:graphicFrameLocks noChangeAspect="1"/>
          </p:cNvGraphicFramePr>
          <p:nvPr/>
        </p:nvGraphicFramePr>
        <p:xfrm>
          <a:off x="304800" y="6103237"/>
          <a:ext cx="2163763" cy="297563"/>
        </p:xfrm>
        <a:graphic>
          <a:graphicData uri="http://schemas.openxmlformats.org/presentationml/2006/ole">
            <p:oleObj spid="_x0000_s49159" name="Equation" r:id="rId7" imgW="1295400" imgH="17780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1143000"/>
          </a:xfrm>
        </p:spPr>
        <p:txBody>
          <a:bodyPr/>
          <a:lstStyle/>
          <a:p>
            <a:r>
              <a:rPr lang="it-IT" dirty="0" smtClean="0"/>
              <a:t>Sistema di punti materiali</a:t>
            </a:r>
            <a:endParaRPr lang="it-IT" dirty="0"/>
          </a:p>
        </p:txBody>
      </p:sp>
      <p:graphicFrame>
        <p:nvGraphicFramePr>
          <p:cNvPr id="10" name="Object 9"/>
          <p:cNvGraphicFramePr>
            <a:graphicFrameLocks/>
          </p:cNvGraphicFramePr>
          <p:nvPr/>
        </p:nvGraphicFramePr>
        <p:xfrm>
          <a:off x="1143000" y="1397000"/>
          <a:ext cx="6858000" cy="4064000"/>
        </p:xfrm>
        <a:graphic>
          <a:graphicData uri="http://schemas.openxmlformats.org/presentationml/2006/ole">
            <p:oleObj spid="_x0000_s50179" name="Equation" r:id="rId3" imgW="0" imgH="0" progId="Equation.3">
              <p:embed/>
            </p:oleObj>
          </a:graphicData>
        </a:graphic>
      </p:graphicFrame>
      <p:sp>
        <p:nvSpPr>
          <p:cNvPr id="11" name="Content Placeholder 10"/>
          <p:cNvSpPr>
            <a:spLocks noGrp="1"/>
          </p:cNvSpPr>
          <p:nvPr>
            <p:ph sz="quarter" idx="1"/>
          </p:nvPr>
        </p:nvSpPr>
        <p:spPr>
          <a:xfrm>
            <a:off x="914400" y="1143000"/>
            <a:ext cx="7772400" cy="4572000"/>
          </a:xfrm>
        </p:spPr>
        <p:txBody>
          <a:bodyPr/>
          <a:lstStyle/>
          <a:p>
            <a:r>
              <a:rPr lang="it-IT" dirty="0" smtClean="0"/>
              <a:t>Dalla definizione data di </a:t>
            </a:r>
            <a:r>
              <a:rPr lang="it-IT" dirty="0" err="1" smtClean="0"/>
              <a:t>CM</a:t>
            </a:r>
            <a:r>
              <a:rPr lang="it-IT" dirty="0" smtClean="0"/>
              <a:t>, e dalla definizione di velocità, si ricava che:</a:t>
            </a:r>
          </a:p>
          <a:p>
            <a:pPr lvl="1"/>
            <a:endParaRPr lang="it-IT" dirty="0" smtClean="0"/>
          </a:p>
          <a:p>
            <a:pPr lvl="1"/>
            <a:r>
              <a:rPr lang="it-IT" dirty="0" smtClean="0"/>
              <a:t> </a:t>
            </a:r>
          </a:p>
          <a:p>
            <a:pPr lvl="1"/>
            <a:endParaRPr lang="it-IT" dirty="0" smtClean="0"/>
          </a:p>
          <a:p>
            <a:pPr lvl="1"/>
            <a:r>
              <a:rPr lang="it-IT" dirty="0" smtClean="0"/>
              <a:t>“</a:t>
            </a:r>
            <a:r>
              <a:rPr lang="it-IT" b="1" i="1" dirty="0" smtClean="0"/>
              <a:t>La quantità di moto di un sistema di punti materiali è pari a quella che spetterebbe al Centro di Massa del sistema se in esso fosse concentrata tutta la massa del sistema</a:t>
            </a:r>
            <a:r>
              <a:rPr lang="it-IT" dirty="0" smtClean="0"/>
              <a:t>”</a:t>
            </a:r>
          </a:p>
          <a:p>
            <a:pPr lvl="1"/>
            <a:endParaRPr lang="it-IT" b="1" dirty="0" smtClean="0"/>
          </a:p>
          <a:p>
            <a:r>
              <a:rPr lang="it-IT" dirty="0" smtClean="0"/>
              <a:t>Dalla definizione di accelerazione si ricava che:</a:t>
            </a:r>
          </a:p>
        </p:txBody>
      </p:sp>
      <p:graphicFrame>
        <p:nvGraphicFramePr>
          <p:cNvPr id="48134" name="Object 6"/>
          <p:cNvGraphicFramePr>
            <a:graphicFrameLocks noChangeAspect="1"/>
          </p:cNvGraphicFramePr>
          <p:nvPr/>
        </p:nvGraphicFramePr>
        <p:xfrm>
          <a:off x="3038475" y="4495800"/>
          <a:ext cx="2981325" cy="541338"/>
        </p:xfrm>
        <a:graphic>
          <a:graphicData uri="http://schemas.openxmlformats.org/presentationml/2006/ole">
            <p:oleObj spid="_x0000_s50180" name="Equation" r:id="rId4" imgW="1257120" imgH="228600" progId="Equation.3">
              <p:embed/>
            </p:oleObj>
          </a:graphicData>
        </a:graphic>
      </p:graphicFrame>
      <p:graphicFrame>
        <p:nvGraphicFramePr>
          <p:cNvPr id="48135" name="Object 7"/>
          <p:cNvGraphicFramePr>
            <a:graphicFrameLocks noChangeAspect="1"/>
          </p:cNvGraphicFramePr>
          <p:nvPr/>
        </p:nvGraphicFramePr>
        <p:xfrm>
          <a:off x="1752600" y="2209800"/>
          <a:ext cx="2895600" cy="826805"/>
        </p:xfrm>
        <a:graphic>
          <a:graphicData uri="http://schemas.openxmlformats.org/presentationml/2006/ole">
            <p:oleObj spid="_x0000_s50181" name="Equation" r:id="rId5" imgW="1422400" imgH="406400" progId="Equation.3">
              <p:embed/>
            </p:oleObj>
          </a:graphicData>
        </a:graphic>
      </p:graphicFrame>
      <p:graphicFrame>
        <p:nvGraphicFramePr>
          <p:cNvPr id="50183" name="Object 7"/>
          <p:cNvGraphicFramePr>
            <a:graphicFrameLocks noChangeAspect="1"/>
          </p:cNvGraphicFramePr>
          <p:nvPr/>
        </p:nvGraphicFramePr>
        <p:xfrm>
          <a:off x="2819400" y="5715000"/>
          <a:ext cx="2921000" cy="827087"/>
        </p:xfrm>
        <a:graphic>
          <a:graphicData uri="http://schemas.openxmlformats.org/presentationml/2006/ole">
            <p:oleObj spid="_x0000_s50183" name="Equation" r:id="rId6" imgW="1435100" imgH="40640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Sistema di punti materiali</a:t>
            </a:r>
            <a:endParaRPr lang="it-IT" dirty="0"/>
          </a:p>
        </p:txBody>
      </p:sp>
      <p:graphicFrame>
        <p:nvGraphicFramePr>
          <p:cNvPr id="8" name="Object 7"/>
          <p:cNvGraphicFramePr>
            <a:graphicFrameLocks noChangeAspect="1"/>
          </p:cNvGraphicFramePr>
          <p:nvPr/>
        </p:nvGraphicFramePr>
        <p:xfrm>
          <a:off x="658767" y="1600200"/>
          <a:ext cx="2333296" cy="914400"/>
        </p:xfrm>
        <a:graphic>
          <a:graphicData uri="http://schemas.openxmlformats.org/presentationml/2006/ole">
            <p:oleObj spid="_x0000_s48132" name="Equation" r:id="rId3" imgW="939800" imgH="368300" progId="Equation.3">
              <p:embed/>
            </p:oleObj>
          </a:graphicData>
        </a:graphic>
      </p:graphicFrame>
      <p:sp>
        <p:nvSpPr>
          <p:cNvPr id="9" name="TextBox 8"/>
          <p:cNvSpPr txBox="1"/>
          <p:nvPr/>
        </p:nvSpPr>
        <p:spPr>
          <a:xfrm>
            <a:off x="3575825" y="1683603"/>
            <a:ext cx="2993879" cy="830997"/>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it-IT" sz="2400" dirty="0" smtClean="0"/>
              <a:t>Seconda legge di Newton </a:t>
            </a:r>
          </a:p>
          <a:p>
            <a:r>
              <a:rPr lang="it-IT" sz="2400" dirty="0" smtClean="0"/>
              <a:t>per il corpo </a:t>
            </a:r>
            <a:r>
              <a:rPr lang="it-IT" sz="2400" dirty="0" err="1" smtClean="0"/>
              <a:t>1</a:t>
            </a:r>
            <a:endParaRPr lang="it-IT" sz="2400" dirty="0"/>
          </a:p>
        </p:txBody>
      </p:sp>
      <p:graphicFrame>
        <p:nvGraphicFramePr>
          <p:cNvPr id="10" name="Object 9"/>
          <p:cNvGraphicFramePr>
            <a:graphicFrameLocks/>
          </p:cNvGraphicFramePr>
          <p:nvPr/>
        </p:nvGraphicFramePr>
        <p:xfrm>
          <a:off x="1143000" y="1397000"/>
          <a:ext cx="6858000" cy="4064000"/>
        </p:xfrm>
        <a:graphic>
          <a:graphicData uri="http://schemas.openxmlformats.org/presentationml/2006/ole">
            <p:oleObj spid="_x0000_s48133" name="Equation" r:id="rId4" imgW="0" imgH="0" progId="Equation.3">
              <p:embed/>
            </p:oleObj>
          </a:graphicData>
        </a:graphic>
      </p:graphicFrame>
      <p:sp>
        <p:nvSpPr>
          <p:cNvPr id="11" name="Content Placeholder 10"/>
          <p:cNvSpPr>
            <a:spLocks noGrp="1"/>
          </p:cNvSpPr>
          <p:nvPr>
            <p:ph sz="quarter" idx="1"/>
          </p:nvPr>
        </p:nvSpPr>
        <p:spPr/>
        <p:txBody>
          <a:bodyPr/>
          <a:lstStyle/>
          <a:p>
            <a:pPr>
              <a:buNone/>
            </a:pPr>
            <a:endParaRPr lang="it-IT" b="1" dirty="0" smtClean="0"/>
          </a:p>
          <a:p>
            <a:pPr>
              <a:buNone/>
            </a:pPr>
            <a:endParaRPr lang="it-IT" b="1" dirty="0" smtClean="0"/>
          </a:p>
          <a:p>
            <a:pPr>
              <a:buNone/>
            </a:pPr>
            <a:endParaRPr lang="it-IT" b="1" dirty="0" smtClean="0"/>
          </a:p>
          <a:p>
            <a:r>
              <a:rPr lang="it-IT" b="1" dirty="0" smtClean="0"/>
              <a:t> </a:t>
            </a:r>
          </a:p>
        </p:txBody>
      </p:sp>
      <p:grpSp>
        <p:nvGrpSpPr>
          <p:cNvPr id="112" name="Group 111"/>
          <p:cNvGrpSpPr/>
          <p:nvPr/>
        </p:nvGrpSpPr>
        <p:grpSpPr>
          <a:xfrm>
            <a:off x="395288" y="2873375"/>
            <a:ext cx="8780462" cy="3552825"/>
            <a:chOff x="395288" y="2873375"/>
            <a:chExt cx="8780462" cy="3552825"/>
          </a:xfrm>
        </p:grpSpPr>
        <p:sp>
          <p:nvSpPr>
            <p:cNvPr id="17" name="Line 6"/>
            <p:cNvSpPr>
              <a:spLocks noChangeShapeType="1"/>
            </p:cNvSpPr>
            <p:nvPr/>
          </p:nvSpPr>
          <p:spPr bwMode="auto">
            <a:xfrm flipV="1">
              <a:off x="1397000" y="3530600"/>
              <a:ext cx="0" cy="2028825"/>
            </a:xfrm>
            <a:prstGeom prst="line">
              <a:avLst/>
            </a:prstGeom>
            <a:noFill/>
            <a:ln w="28575">
              <a:solidFill>
                <a:schemeClr val="tx1"/>
              </a:solidFill>
              <a:round/>
              <a:headEnd/>
              <a:tailEnd type="triangle" w="med" len="med"/>
            </a:ln>
            <a:effectLst/>
          </p:spPr>
          <p:txBody>
            <a:bodyPr>
              <a:prstTxWarp prst="textNoShape">
                <a:avLst/>
              </a:prstTxWarp>
            </a:bodyPr>
            <a:lstStyle/>
            <a:p>
              <a:endParaRPr lang="it-IT"/>
            </a:p>
          </p:txBody>
        </p:sp>
        <p:sp>
          <p:nvSpPr>
            <p:cNvPr id="18" name="Line 7"/>
            <p:cNvSpPr>
              <a:spLocks noChangeShapeType="1"/>
            </p:cNvSpPr>
            <p:nvPr/>
          </p:nvSpPr>
          <p:spPr bwMode="auto">
            <a:xfrm>
              <a:off x="1397000" y="5559425"/>
              <a:ext cx="2101850" cy="0"/>
            </a:xfrm>
            <a:prstGeom prst="line">
              <a:avLst/>
            </a:prstGeom>
            <a:noFill/>
            <a:ln w="28575">
              <a:solidFill>
                <a:schemeClr val="tx1"/>
              </a:solidFill>
              <a:round/>
              <a:headEnd/>
              <a:tailEnd type="triangle" w="med" len="med"/>
            </a:ln>
            <a:effectLst/>
          </p:spPr>
          <p:txBody>
            <a:bodyPr>
              <a:prstTxWarp prst="textNoShape">
                <a:avLst/>
              </a:prstTxWarp>
            </a:bodyPr>
            <a:lstStyle/>
            <a:p>
              <a:endParaRPr lang="it-IT"/>
            </a:p>
          </p:txBody>
        </p:sp>
        <p:sp>
          <p:nvSpPr>
            <p:cNvPr id="19" name="Text Box 8"/>
            <p:cNvSpPr txBox="1">
              <a:spLocks noChangeArrowheads="1"/>
            </p:cNvSpPr>
            <p:nvPr/>
          </p:nvSpPr>
          <p:spPr bwMode="auto">
            <a:xfrm>
              <a:off x="3635375" y="5432425"/>
              <a:ext cx="336550" cy="457200"/>
            </a:xfrm>
            <a:prstGeom prst="rect">
              <a:avLst/>
            </a:prstGeom>
            <a:noFill/>
            <a:ln w="9525">
              <a:noFill/>
              <a:miter lim="800000"/>
              <a:headEnd/>
              <a:tailEnd/>
            </a:ln>
            <a:effectLst/>
          </p:spPr>
          <p:txBody>
            <a:bodyPr wrap="none">
              <a:prstTxWarp prst="textNoShape">
                <a:avLst/>
              </a:prstTxWarp>
              <a:spAutoFit/>
            </a:bodyPr>
            <a:lstStyle/>
            <a:p>
              <a:r>
                <a:rPr lang="it-IT"/>
                <a:t>x</a:t>
              </a:r>
            </a:p>
          </p:txBody>
        </p:sp>
        <p:sp>
          <p:nvSpPr>
            <p:cNvPr id="20" name="Text Box 9"/>
            <p:cNvSpPr txBox="1">
              <a:spLocks noChangeArrowheads="1"/>
            </p:cNvSpPr>
            <p:nvPr/>
          </p:nvSpPr>
          <p:spPr bwMode="auto">
            <a:xfrm>
              <a:off x="995363" y="3389313"/>
              <a:ext cx="336550" cy="457200"/>
            </a:xfrm>
            <a:prstGeom prst="rect">
              <a:avLst/>
            </a:prstGeom>
            <a:noFill/>
            <a:ln w="9525">
              <a:noFill/>
              <a:miter lim="800000"/>
              <a:headEnd/>
              <a:tailEnd/>
            </a:ln>
            <a:effectLst/>
          </p:spPr>
          <p:txBody>
            <a:bodyPr wrap="none">
              <a:prstTxWarp prst="textNoShape">
                <a:avLst/>
              </a:prstTxWarp>
              <a:spAutoFit/>
            </a:bodyPr>
            <a:lstStyle/>
            <a:p>
              <a:r>
                <a:rPr lang="it-IT"/>
                <a:t>y</a:t>
              </a:r>
            </a:p>
          </p:txBody>
        </p:sp>
        <p:sp>
          <p:nvSpPr>
            <p:cNvPr id="21" name="Line 10"/>
            <p:cNvSpPr>
              <a:spLocks noChangeShapeType="1"/>
            </p:cNvSpPr>
            <p:nvPr/>
          </p:nvSpPr>
          <p:spPr bwMode="auto">
            <a:xfrm flipH="1">
              <a:off x="546100" y="5559425"/>
              <a:ext cx="850900" cy="566738"/>
            </a:xfrm>
            <a:prstGeom prst="line">
              <a:avLst/>
            </a:prstGeom>
            <a:noFill/>
            <a:ln w="28575">
              <a:solidFill>
                <a:schemeClr val="tx1"/>
              </a:solidFill>
              <a:round/>
              <a:headEnd/>
              <a:tailEnd type="triangle" w="med" len="med"/>
            </a:ln>
            <a:effectLst/>
          </p:spPr>
          <p:txBody>
            <a:bodyPr>
              <a:prstTxWarp prst="textNoShape">
                <a:avLst/>
              </a:prstTxWarp>
            </a:bodyPr>
            <a:lstStyle/>
            <a:p>
              <a:endParaRPr lang="it-IT"/>
            </a:p>
          </p:txBody>
        </p:sp>
        <p:sp>
          <p:nvSpPr>
            <p:cNvPr id="22" name="Text Box 11"/>
            <p:cNvSpPr txBox="1">
              <a:spLocks noChangeArrowheads="1"/>
            </p:cNvSpPr>
            <p:nvPr/>
          </p:nvSpPr>
          <p:spPr bwMode="auto">
            <a:xfrm>
              <a:off x="395288" y="5780088"/>
              <a:ext cx="319087" cy="457200"/>
            </a:xfrm>
            <a:prstGeom prst="rect">
              <a:avLst/>
            </a:prstGeom>
            <a:noFill/>
            <a:ln w="9525">
              <a:noFill/>
              <a:miter lim="800000"/>
              <a:headEnd/>
              <a:tailEnd/>
            </a:ln>
            <a:effectLst/>
          </p:spPr>
          <p:txBody>
            <a:bodyPr wrap="none">
              <a:prstTxWarp prst="textNoShape">
                <a:avLst/>
              </a:prstTxWarp>
              <a:spAutoFit/>
            </a:bodyPr>
            <a:lstStyle/>
            <a:p>
              <a:r>
                <a:rPr lang="it-IT"/>
                <a:t>z</a:t>
              </a:r>
            </a:p>
          </p:txBody>
        </p:sp>
        <p:sp>
          <p:nvSpPr>
            <p:cNvPr id="23" name="Oval 12"/>
            <p:cNvSpPr>
              <a:spLocks noChangeArrowheads="1"/>
            </p:cNvSpPr>
            <p:nvPr/>
          </p:nvSpPr>
          <p:spPr bwMode="auto">
            <a:xfrm>
              <a:off x="2498725" y="4097338"/>
              <a:ext cx="50800" cy="47625"/>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24" name="Oval 13"/>
            <p:cNvSpPr>
              <a:spLocks noChangeArrowheads="1"/>
            </p:cNvSpPr>
            <p:nvPr/>
          </p:nvSpPr>
          <p:spPr bwMode="auto">
            <a:xfrm>
              <a:off x="1897063" y="4805363"/>
              <a:ext cx="50800" cy="46037"/>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25" name="Oval 14"/>
            <p:cNvSpPr>
              <a:spLocks noChangeArrowheads="1"/>
            </p:cNvSpPr>
            <p:nvPr/>
          </p:nvSpPr>
          <p:spPr bwMode="auto">
            <a:xfrm>
              <a:off x="2798763" y="5089525"/>
              <a:ext cx="50800" cy="46038"/>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26" name="Oval 15"/>
            <p:cNvSpPr>
              <a:spLocks noChangeArrowheads="1"/>
            </p:cNvSpPr>
            <p:nvPr/>
          </p:nvSpPr>
          <p:spPr bwMode="auto">
            <a:xfrm>
              <a:off x="3873500" y="4678363"/>
              <a:ext cx="50800" cy="46037"/>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27" name="Oval 16"/>
            <p:cNvSpPr>
              <a:spLocks noChangeArrowheads="1"/>
            </p:cNvSpPr>
            <p:nvPr/>
          </p:nvSpPr>
          <p:spPr bwMode="auto">
            <a:xfrm>
              <a:off x="3498850" y="4049713"/>
              <a:ext cx="50800" cy="47625"/>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28" name="Text Box 18"/>
            <p:cNvSpPr txBox="1">
              <a:spLocks noChangeArrowheads="1"/>
            </p:cNvSpPr>
            <p:nvPr/>
          </p:nvSpPr>
          <p:spPr bwMode="auto">
            <a:xfrm>
              <a:off x="1619250" y="4292600"/>
              <a:ext cx="438150" cy="457200"/>
            </a:xfrm>
            <a:prstGeom prst="rect">
              <a:avLst/>
            </a:prstGeom>
            <a:noFill/>
            <a:ln w="9525">
              <a:noFill/>
              <a:miter lim="800000"/>
              <a:headEnd/>
              <a:tailEnd/>
            </a:ln>
            <a:effectLst/>
          </p:spPr>
          <p:txBody>
            <a:bodyPr wrap="none">
              <a:prstTxWarp prst="textNoShape">
                <a:avLst/>
              </a:prstTxWarp>
              <a:spAutoFit/>
            </a:bodyPr>
            <a:lstStyle/>
            <a:p>
              <a:r>
                <a:rPr lang="it-IT"/>
                <a:t>p</a:t>
              </a:r>
              <a:r>
                <a:rPr lang="it-IT" baseline="-25000"/>
                <a:t>1</a:t>
              </a:r>
              <a:endParaRPr lang="it-IT"/>
            </a:p>
          </p:txBody>
        </p:sp>
        <p:sp>
          <p:nvSpPr>
            <p:cNvPr id="29" name="Text Box 19"/>
            <p:cNvSpPr txBox="1">
              <a:spLocks noChangeArrowheads="1"/>
            </p:cNvSpPr>
            <p:nvPr/>
          </p:nvSpPr>
          <p:spPr bwMode="auto">
            <a:xfrm>
              <a:off x="2124075" y="3573463"/>
              <a:ext cx="438150" cy="457200"/>
            </a:xfrm>
            <a:prstGeom prst="rect">
              <a:avLst/>
            </a:prstGeom>
            <a:noFill/>
            <a:ln w="9525">
              <a:noFill/>
              <a:miter lim="800000"/>
              <a:headEnd/>
              <a:tailEnd/>
            </a:ln>
            <a:effectLst/>
          </p:spPr>
          <p:txBody>
            <a:bodyPr wrap="none">
              <a:prstTxWarp prst="textNoShape">
                <a:avLst/>
              </a:prstTxWarp>
              <a:spAutoFit/>
            </a:bodyPr>
            <a:lstStyle/>
            <a:p>
              <a:r>
                <a:rPr lang="it-IT"/>
                <a:t>p</a:t>
              </a:r>
              <a:r>
                <a:rPr lang="it-IT" baseline="-25000"/>
                <a:t>2</a:t>
              </a:r>
              <a:endParaRPr lang="it-IT"/>
            </a:p>
          </p:txBody>
        </p:sp>
        <p:sp>
          <p:nvSpPr>
            <p:cNvPr id="30" name="Text Box 20"/>
            <p:cNvSpPr txBox="1">
              <a:spLocks noChangeArrowheads="1"/>
            </p:cNvSpPr>
            <p:nvPr/>
          </p:nvSpPr>
          <p:spPr bwMode="auto">
            <a:xfrm>
              <a:off x="2693988" y="4741863"/>
              <a:ext cx="438150" cy="457200"/>
            </a:xfrm>
            <a:prstGeom prst="rect">
              <a:avLst/>
            </a:prstGeom>
            <a:noFill/>
            <a:ln w="9525">
              <a:noFill/>
              <a:miter lim="800000"/>
              <a:headEnd/>
              <a:tailEnd/>
            </a:ln>
            <a:effectLst/>
          </p:spPr>
          <p:txBody>
            <a:bodyPr wrap="none">
              <a:prstTxWarp prst="textNoShape">
                <a:avLst/>
              </a:prstTxWarp>
              <a:spAutoFit/>
            </a:bodyPr>
            <a:lstStyle/>
            <a:p>
              <a:r>
                <a:rPr lang="it-IT"/>
                <a:t>p</a:t>
              </a:r>
              <a:r>
                <a:rPr lang="it-IT" baseline="-25000"/>
                <a:t>3</a:t>
              </a:r>
              <a:endParaRPr lang="it-IT"/>
            </a:p>
          </p:txBody>
        </p:sp>
        <p:sp>
          <p:nvSpPr>
            <p:cNvPr id="31" name="Text Box 21"/>
            <p:cNvSpPr txBox="1">
              <a:spLocks noChangeArrowheads="1"/>
            </p:cNvSpPr>
            <p:nvPr/>
          </p:nvSpPr>
          <p:spPr bwMode="auto">
            <a:xfrm>
              <a:off x="3557588" y="3500438"/>
              <a:ext cx="438150" cy="457200"/>
            </a:xfrm>
            <a:prstGeom prst="rect">
              <a:avLst/>
            </a:prstGeom>
            <a:noFill/>
            <a:ln w="9525">
              <a:noFill/>
              <a:miter lim="800000"/>
              <a:headEnd/>
              <a:tailEnd/>
            </a:ln>
            <a:effectLst/>
          </p:spPr>
          <p:txBody>
            <a:bodyPr wrap="none">
              <a:prstTxWarp prst="textNoShape">
                <a:avLst/>
              </a:prstTxWarp>
              <a:spAutoFit/>
            </a:bodyPr>
            <a:lstStyle/>
            <a:p>
              <a:r>
                <a:rPr lang="it-IT"/>
                <a:t>p</a:t>
              </a:r>
              <a:r>
                <a:rPr lang="it-IT" baseline="-25000"/>
                <a:t>4</a:t>
              </a:r>
              <a:endParaRPr lang="it-IT"/>
            </a:p>
          </p:txBody>
        </p:sp>
        <p:sp>
          <p:nvSpPr>
            <p:cNvPr id="32" name="Text Box 22"/>
            <p:cNvSpPr txBox="1">
              <a:spLocks noChangeArrowheads="1"/>
            </p:cNvSpPr>
            <p:nvPr/>
          </p:nvSpPr>
          <p:spPr bwMode="auto">
            <a:xfrm>
              <a:off x="3949700" y="4475163"/>
              <a:ext cx="438150" cy="457200"/>
            </a:xfrm>
            <a:prstGeom prst="rect">
              <a:avLst/>
            </a:prstGeom>
            <a:noFill/>
            <a:ln w="9525">
              <a:noFill/>
              <a:miter lim="800000"/>
              <a:headEnd/>
              <a:tailEnd/>
            </a:ln>
            <a:effectLst/>
          </p:spPr>
          <p:txBody>
            <a:bodyPr wrap="none">
              <a:prstTxWarp prst="textNoShape">
                <a:avLst/>
              </a:prstTxWarp>
              <a:spAutoFit/>
            </a:bodyPr>
            <a:lstStyle/>
            <a:p>
              <a:r>
                <a:rPr lang="it-IT"/>
                <a:t>p</a:t>
              </a:r>
              <a:r>
                <a:rPr lang="it-IT" baseline="-25000"/>
                <a:t>5</a:t>
              </a:r>
              <a:endParaRPr lang="it-IT"/>
            </a:p>
          </p:txBody>
        </p:sp>
        <p:sp>
          <p:nvSpPr>
            <p:cNvPr id="33" name="Line 30"/>
            <p:cNvSpPr>
              <a:spLocks noChangeShapeType="1"/>
            </p:cNvSpPr>
            <p:nvPr/>
          </p:nvSpPr>
          <p:spPr bwMode="auto">
            <a:xfrm flipV="1">
              <a:off x="1908175" y="4149725"/>
              <a:ext cx="576263" cy="647700"/>
            </a:xfrm>
            <a:prstGeom prst="line">
              <a:avLst/>
            </a:prstGeom>
            <a:noFill/>
            <a:ln w="19050" cap="rnd">
              <a:solidFill>
                <a:schemeClr val="tx1"/>
              </a:solidFill>
              <a:prstDash val="sysDot"/>
              <a:round/>
              <a:headEnd/>
              <a:tailEnd/>
            </a:ln>
            <a:effectLst/>
          </p:spPr>
          <p:txBody>
            <a:bodyPr>
              <a:prstTxWarp prst="textNoShape">
                <a:avLst/>
              </a:prstTxWarp>
            </a:bodyPr>
            <a:lstStyle/>
            <a:p>
              <a:endParaRPr lang="it-IT"/>
            </a:p>
          </p:txBody>
        </p:sp>
        <p:sp>
          <p:nvSpPr>
            <p:cNvPr id="34" name="Line 31"/>
            <p:cNvSpPr>
              <a:spLocks noChangeShapeType="1"/>
            </p:cNvSpPr>
            <p:nvPr/>
          </p:nvSpPr>
          <p:spPr bwMode="auto">
            <a:xfrm flipV="1">
              <a:off x="2555875" y="3716338"/>
              <a:ext cx="287338" cy="361950"/>
            </a:xfrm>
            <a:prstGeom prst="line">
              <a:avLst/>
            </a:prstGeom>
            <a:noFill/>
            <a:ln w="9525">
              <a:solidFill>
                <a:srgbClr val="FF0000"/>
              </a:solidFill>
              <a:round/>
              <a:headEnd/>
              <a:tailEnd type="triangle" w="med" len="med"/>
            </a:ln>
            <a:effectLst/>
          </p:spPr>
          <p:txBody>
            <a:bodyPr>
              <a:prstTxWarp prst="textNoShape">
                <a:avLst/>
              </a:prstTxWarp>
            </a:bodyPr>
            <a:lstStyle/>
            <a:p>
              <a:endParaRPr lang="it-IT"/>
            </a:p>
          </p:txBody>
        </p:sp>
        <p:sp>
          <p:nvSpPr>
            <p:cNvPr id="35" name="Line 32"/>
            <p:cNvSpPr>
              <a:spLocks noChangeShapeType="1"/>
            </p:cNvSpPr>
            <p:nvPr/>
          </p:nvSpPr>
          <p:spPr bwMode="auto">
            <a:xfrm flipH="1">
              <a:off x="1619250" y="4795838"/>
              <a:ext cx="287338" cy="361950"/>
            </a:xfrm>
            <a:prstGeom prst="line">
              <a:avLst/>
            </a:prstGeom>
            <a:noFill/>
            <a:ln w="9525">
              <a:solidFill>
                <a:srgbClr val="FF0000"/>
              </a:solidFill>
              <a:round/>
              <a:headEnd/>
              <a:tailEnd type="triangle" w="med" len="med"/>
            </a:ln>
            <a:effectLst/>
          </p:spPr>
          <p:txBody>
            <a:bodyPr>
              <a:prstTxWarp prst="textNoShape">
                <a:avLst/>
              </a:prstTxWarp>
            </a:bodyPr>
            <a:lstStyle/>
            <a:p>
              <a:endParaRPr lang="it-IT"/>
            </a:p>
          </p:txBody>
        </p:sp>
        <p:grpSp>
          <p:nvGrpSpPr>
            <p:cNvPr id="36" name="Group 36"/>
            <p:cNvGrpSpPr>
              <a:grpSpLocks/>
            </p:cNvGrpSpPr>
            <p:nvPr/>
          </p:nvGrpSpPr>
          <p:grpSpPr bwMode="auto">
            <a:xfrm>
              <a:off x="2484438" y="3141663"/>
              <a:ext cx="557212" cy="503237"/>
              <a:chOff x="1565" y="1979"/>
              <a:chExt cx="351" cy="317"/>
            </a:xfrm>
          </p:grpSpPr>
          <p:sp>
            <p:nvSpPr>
              <p:cNvPr id="37" name="Text Box 33"/>
              <p:cNvSpPr txBox="1">
                <a:spLocks noChangeArrowheads="1"/>
              </p:cNvSpPr>
              <p:nvPr/>
            </p:nvSpPr>
            <p:spPr bwMode="auto">
              <a:xfrm>
                <a:off x="1733" y="1979"/>
                <a:ext cx="116" cy="288"/>
              </a:xfrm>
              <a:prstGeom prst="rect">
                <a:avLst/>
              </a:prstGeom>
              <a:noFill/>
              <a:ln w="9525">
                <a:noFill/>
                <a:miter lim="800000"/>
                <a:headEnd/>
                <a:tailEnd/>
              </a:ln>
              <a:effectLst/>
            </p:spPr>
            <p:txBody>
              <a:bodyPr wrap="none">
                <a:prstTxWarp prst="textNoShape">
                  <a:avLst/>
                </a:prstTxWarp>
                <a:spAutoFit/>
              </a:bodyPr>
              <a:lstStyle/>
              <a:p>
                <a:endParaRPr lang="it-IT"/>
              </a:p>
            </p:txBody>
          </p:sp>
          <p:sp>
            <p:nvSpPr>
              <p:cNvPr id="38" name="Text Box 34"/>
              <p:cNvSpPr txBox="1">
                <a:spLocks noChangeArrowheads="1"/>
              </p:cNvSpPr>
              <p:nvPr/>
            </p:nvSpPr>
            <p:spPr bwMode="auto">
              <a:xfrm>
                <a:off x="1565" y="2008"/>
                <a:ext cx="351" cy="288"/>
              </a:xfrm>
              <a:prstGeom prst="rect">
                <a:avLst/>
              </a:prstGeom>
              <a:noFill/>
              <a:ln w="9525">
                <a:noFill/>
                <a:miter lim="800000"/>
                <a:headEnd/>
                <a:tailEnd/>
              </a:ln>
              <a:effectLst/>
            </p:spPr>
            <p:txBody>
              <a:bodyPr wrap="none">
                <a:prstTxWarp prst="textNoShape">
                  <a:avLst/>
                </a:prstTxWarp>
                <a:spAutoFit/>
              </a:bodyPr>
              <a:lstStyle/>
              <a:p>
                <a:r>
                  <a:rPr lang="it-IT"/>
                  <a:t>F</a:t>
                </a:r>
                <a:r>
                  <a:rPr lang="it-IT" baseline="-25000"/>
                  <a:t>21</a:t>
                </a:r>
              </a:p>
            </p:txBody>
          </p:sp>
          <p:sp>
            <p:nvSpPr>
              <p:cNvPr id="39" name="Line 35"/>
              <p:cNvSpPr>
                <a:spLocks noChangeShapeType="1"/>
              </p:cNvSpPr>
              <p:nvPr/>
            </p:nvSpPr>
            <p:spPr bwMode="auto">
              <a:xfrm>
                <a:off x="1610" y="2069"/>
                <a:ext cx="136"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grpSp>
          <p:nvGrpSpPr>
            <p:cNvPr id="40" name="Group 37"/>
            <p:cNvGrpSpPr>
              <a:grpSpLocks/>
            </p:cNvGrpSpPr>
            <p:nvPr/>
          </p:nvGrpSpPr>
          <p:grpSpPr bwMode="auto">
            <a:xfrm>
              <a:off x="1711325" y="4868863"/>
              <a:ext cx="557213" cy="503237"/>
              <a:chOff x="1565" y="1979"/>
              <a:chExt cx="351" cy="317"/>
            </a:xfrm>
          </p:grpSpPr>
          <p:sp>
            <p:nvSpPr>
              <p:cNvPr id="41" name="Text Box 38"/>
              <p:cNvSpPr txBox="1">
                <a:spLocks noChangeArrowheads="1"/>
              </p:cNvSpPr>
              <p:nvPr/>
            </p:nvSpPr>
            <p:spPr bwMode="auto">
              <a:xfrm>
                <a:off x="1733" y="1979"/>
                <a:ext cx="116" cy="288"/>
              </a:xfrm>
              <a:prstGeom prst="rect">
                <a:avLst/>
              </a:prstGeom>
              <a:noFill/>
              <a:ln w="9525">
                <a:noFill/>
                <a:miter lim="800000"/>
                <a:headEnd/>
                <a:tailEnd/>
              </a:ln>
              <a:effectLst/>
            </p:spPr>
            <p:txBody>
              <a:bodyPr wrap="none">
                <a:prstTxWarp prst="textNoShape">
                  <a:avLst/>
                </a:prstTxWarp>
                <a:spAutoFit/>
              </a:bodyPr>
              <a:lstStyle/>
              <a:p>
                <a:endParaRPr lang="it-IT"/>
              </a:p>
            </p:txBody>
          </p:sp>
          <p:sp>
            <p:nvSpPr>
              <p:cNvPr id="42" name="Text Box 39"/>
              <p:cNvSpPr txBox="1">
                <a:spLocks noChangeArrowheads="1"/>
              </p:cNvSpPr>
              <p:nvPr/>
            </p:nvSpPr>
            <p:spPr bwMode="auto">
              <a:xfrm>
                <a:off x="1565" y="2008"/>
                <a:ext cx="351" cy="288"/>
              </a:xfrm>
              <a:prstGeom prst="rect">
                <a:avLst/>
              </a:prstGeom>
              <a:noFill/>
              <a:ln w="9525">
                <a:noFill/>
                <a:miter lim="800000"/>
                <a:headEnd/>
                <a:tailEnd/>
              </a:ln>
              <a:effectLst/>
            </p:spPr>
            <p:txBody>
              <a:bodyPr wrap="none">
                <a:prstTxWarp prst="textNoShape">
                  <a:avLst/>
                </a:prstTxWarp>
                <a:spAutoFit/>
              </a:bodyPr>
              <a:lstStyle/>
              <a:p>
                <a:r>
                  <a:rPr lang="it-IT"/>
                  <a:t>F</a:t>
                </a:r>
                <a:r>
                  <a:rPr lang="it-IT" baseline="-25000"/>
                  <a:t>12</a:t>
                </a:r>
              </a:p>
            </p:txBody>
          </p:sp>
          <p:sp>
            <p:nvSpPr>
              <p:cNvPr id="43" name="Line 40"/>
              <p:cNvSpPr>
                <a:spLocks noChangeShapeType="1"/>
              </p:cNvSpPr>
              <p:nvPr/>
            </p:nvSpPr>
            <p:spPr bwMode="auto">
              <a:xfrm>
                <a:off x="1610" y="2069"/>
                <a:ext cx="136"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sp>
          <p:nvSpPr>
            <p:cNvPr id="44" name="Text Box 41"/>
            <p:cNvSpPr txBox="1">
              <a:spLocks noChangeArrowheads="1"/>
            </p:cNvSpPr>
            <p:nvPr/>
          </p:nvSpPr>
          <p:spPr bwMode="auto">
            <a:xfrm>
              <a:off x="5487988" y="2873375"/>
              <a:ext cx="3479800" cy="1187450"/>
            </a:xfrm>
            <a:prstGeom prst="rect">
              <a:avLst/>
            </a:prstGeom>
            <a:noFill/>
            <a:ln w="9525">
              <a:noFill/>
              <a:miter lim="800000"/>
              <a:headEnd/>
              <a:tailEnd/>
            </a:ln>
            <a:effectLst/>
          </p:spPr>
          <p:txBody>
            <a:bodyPr wrap="none">
              <a:prstTxWarp prst="textNoShape">
                <a:avLst/>
              </a:prstTxWarp>
              <a:spAutoFit/>
            </a:bodyPr>
            <a:lstStyle/>
            <a:p>
              <a:r>
                <a:rPr lang="it-IT"/>
                <a:t>Per il Terzo Principio della</a:t>
              </a:r>
            </a:p>
            <a:p>
              <a:r>
                <a:rPr lang="it-IT"/>
                <a:t>dinamica:</a:t>
              </a:r>
            </a:p>
            <a:p>
              <a:endParaRPr lang="it-IT"/>
            </a:p>
          </p:txBody>
        </p:sp>
        <p:grpSp>
          <p:nvGrpSpPr>
            <p:cNvPr id="45" name="Group 60"/>
            <p:cNvGrpSpPr>
              <a:grpSpLocks/>
            </p:cNvGrpSpPr>
            <p:nvPr/>
          </p:nvGrpSpPr>
          <p:grpSpPr bwMode="auto">
            <a:xfrm>
              <a:off x="5470525" y="3860800"/>
              <a:ext cx="1333500" cy="503238"/>
              <a:chOff x="4081" y="2432"/>
              <a:chExt cx="840" cy="317"/>
            </a:xfrm>
          </p:grpSpPr>
          <p:grpSp>
            <p:nvGrpSpPr>
              <p:cNvPr id="46" name="Group 42"/>
              <p:cNvGrpSpPr>
                <a:grpSpLocks/>
              </p:cNvGrpSpPr>
              <p:nvPr/>
            </p:nvGrpSpPr>
            <p:grpSpPr bwMode="auto">
              <a:xfrm>
                <a:off x="4570" y="2432"/>
                <a:ext cx="351" cy="317"/>
                <a:chOff x="1565" y="1979"/>
                <a:chExt cx="351" cy="317"/>
              </a:xfrm>
            </p:grpSpPr>
            <p:sp>
              <p:nvSpPr>
                <p:cNvPr id="51" name="Text Box 43"/>
                <p:cNvSpPr txBox="1">
                  <a:spLocks noChangeArrowheads="1"/>
                </p:cNvSpPr>
                <p:nvPr/>
              </p:nvSpPr>
              <p:spPr bwMode="auto">
                <a:xfrm>
                  <a:off x="1733" y="1979"/>
                  <a:ext cx="116" cy="288"/>
                </a:xfrm>
                <a:prstGeom prst="rect">
                  <a:avLst/>
                </a:prstGeom>
                <a:noFill/>
                <a:ln w="9525">
                  <a:noFill/>
                  <a:miter lim="800000"/>
                  <a:headEnd/>
                  <a:tailEnd/>
                </a:ln>
                <a:effectLst/>
              </p:spPr>
              <p:txBody>
                <a:bodyPr wrap="none">
                  <a:prstTxWarp prst="textNoShape">
                    <a:avLst/>
                  </a:prstTxWarp>
                  <a:spAutoFit/>
                </a:bodyPr>
                <a:lstStyle/>
                <a:p>
                  <a:endParaRPr lang="it-IT"/>
                </a:p>
              </p:txBody>
            </p:sp>
            <p:sp>
              <p:nvSpPr>
                <p:cNvPr id="52" name="Text Box 44"/>
                <p:cNvSpPr txBox="1">
                  <a:spLocks noChangeArrowheads="1"/>
                </p:cNvSpPr>
                <p:nvPr/>
              </p:nvSpPr>
              <p:spPr bwMode="auto">
                <a:xfrm>
                  <a:off x="1565" y="2008"/>
                  <a:ext cx="351" cy="288"/>
                </a:xfrm>
                <a:prstGeom prst="rect">
                  <a:avLst/>
                </a:prstGeom>
                <a:noFill/>
                <a:ln w="9525">
                  <a:noFill/>
                  <a:miter lim="800000"/>
                  <a:headEnd/>
                  <a:tailEnd/>
                </a:ln>
                <a:effectLst/>
              </p:spPr>
              <p:txBody>
                <a:bodyPr wrap="none">
                  <a:prstTxWarp prst="textNoShape">
                    <a:avLst/>
                  </a:prstTxWarp>
                  <a:spAutoFit/>
                </a:bodyPr>
                <a:lstStyle/>
                <a:p>
                  <a:r>
                    <a:rPr lang="it-IT"/>
                    <a:t>F</a:t>
                  </a:r>
                  <a:r>
                    <a:rPr lang="it-IT" baseline="-25000"/>
                    <a:t>21</a:t>
                  </a:r>
                </a:p>
              </p:txBody>
            </p:sp>
            <p:sp>
              <p:nvSpPr>
                <p:cNvPr id="53" name="Line 45"/>
                <p:cNvSpPr>
                  <a:spLocks noChangeShapeType="1"/>
                </p:cNvSpPr>
                <p:nvPr/>
              </p:nvSpPr>
              <p:spPr bwMode="auto">
                <a:xfrm>
                  <a:off x="1610" y="2069"/>
                  <a:ext cx="136"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grpSp>
            <p:nvGrpSpPr>
              <p:cNvPr id="47" name="Group 56"/>
              <p:cNvGrpSpPr>
                <a:grpSpLocks/>
              </p:cNvGrpSpPr>
              <p:nvPr/>
            </p:nvGrpSpPr>
            <p:grpSpPr bwMode="auto">
              <a:xfrm>
                <a:off x="4081" y="2432"/>
                <a:ext cx="571" cy="317"/>
                <a:chOff x="1565" y="1979"/>
                <a:chExt cx="571" cy="317"/>
              </a:xfrm>
            </p:grpSpPr>
            <p:sp>
              <p:nvSpPr>
                <p:cNvPr id="48" name="Text Box 57"/>
                <p:cNvSpPr txBox="1">
                  <a:spLocks noChangeArrowheads="1"/>
                </p:cNvSpPr>
                <p:nvPr/>
              </p:nvSpPr>
              <p:spPr bwMode="auto">
                <a:xfrm>
                  <a:off x="1733" y="1979"/>
                  <a:ext cx="116" cy="288"/>
                </a:xfrm>
                <a:prstGeom prst="rect">
                  <a:avLst/>
                </a:prstGeom>
                <a:noFill/>
                <a:ln w="9525">
                  <a:noFill/>
                  <a:miter lim="800000"/>
                  <a:headEnd/>
                  <a:tailEnd/>
                </a:ln>
                <a:effectLst/>
              </p:spPr>
              <p:txBody>
                <a:bodyPr wrap="none">
                  <a:prstTxWarp prst="textNoShape">
                    <a:avLst/>
                  </a:prstTxWarp>
                  <a:spAutoFit/>
                </a:bodyPr>
                <a:lstStyle/>
                <a:p>
                  <a:endParaRPr lang="it-IT"/>
                </a:p>
              </p:txBody>
            </p:sp>
            <p:sp>
              <p:nvSpPr>
                <p:cNvPr id="49" name="Text Box 58"/>
                <p:cNvSpPr txBox="1">
                  <a:spLocks noChangeArrowheads="1"/>
                </p:cNvSpPr>
                <p:nvPr/>
              </p:nvSpPr>
              <p:spPr bwMode="auto">
                <a:xfrm>
                  <a:off x="1565" y="2008"/>
                  <a:ext cx="571" cy="288"/>
                </a:xfrm>
                <a:prstGeom prst="rect">
                  <a:avLst/>
                </a:prstGeom>
                <a:noFill/>
                <a:ln w="9525">
                  <a:noFill/>
                  <a:miter lim="800000"/>
                  <a:headEnd/>
                  <a:tailEnd/>
                </a:ln>
                <a:effectLst/>
              </p:spPr>
              <p:txBody>
                <a:bodyPr wrap="none">
                  <a:prstTxWarp prst="textNoShape">
                    <a:avLst/>
                  </a:prstTxWarp>
                  <a:spAutoFit/>
                </a:bodyPr>
                <a:lstStyle/>
                <a:p>
                  <a:r>
                    <a:rPr lang="it-IT"/>
                    <a:t>F</a:t>
                  </a:r>
                  <a:r>
                    <a:rPr lang="it-IT" baseline="-25000"/>
                    <a:t>12</a:t>
                  </a:r>
                  <a:r>
                    <a:rPr lang="it-IT"/>
                    <a:t>= -</a:t>
                  </a:r>
                  <a:endParaRPr lang="it-IT" baseline="-25000"/>
                </a:p>
              </p:txBody>
            </p:sp>
            <p:sp>
              <p:nvSpPr>
                <p:cNvPr id="50" name="Line 59"/>
                <p:cNvSpPr>
                  <a:spLocks noChangeShapeType="1"/>
                </p:cNvSpPr>
                <p:nvPr/>
              </p:nvSpPr>
              <p:spPr bwMode="auto">
                <a:xfrm>
                  <a:off x="1610" y="2069"/>
                  <a:ext cx="136"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grpSp>
        <p:grpSp>
          <p:nvGrpSpPr>
            <p:cNvPr id="54" name="Group 61"/>
            <p:cNvGrpSpPr>
              <a:grpSpLocks/>
            </p:cNvGrpSpPr>
            <p:nvPr/>
          </p:nvGrpSpPr>
          <p:grpSpPr bwMode="auto">
            <a:xfrm>
              <a:off x="5470525" y="4292600"/>
              <a:ext cx="1333500" cy="503238"/>
              <a:chOff x="4081" y="2432"/>
              <a:chExt cx="840" cy="317"/>
            </a:xfrm>
          </p:grpSpPr>
          <p:grpSp>
            <p:nvGrpSpPr>
              <p:cNvPr id="55" name="Group 62"/>
              <p:cNvGrpSpPr>
                <a:grpSpLocks/>
              </p:cNvGrpSpPr>
              <p:nvPr/>
            </p:nvGrpSpPr>
            <p:grpSpPr bwMode="auto">
              <a:xfrm>
                <a:off x="4570" y="2432"/>
                <a:ext cx="351" cy="317"/>
                <a:chOff x="1565" y="1979"/>
                <a:chExt cx="351" cy="317"/>
              </a:xfrm>
            </p:grpSpPr>
            <p:sp>
              <p:nvSpPr>
                <p:cNvPr id="60" name="Text Box 63"/>
                <p:cNvSpPr txBox="1">
                  <a:spLocks noChangeArrowheads="1"/>
                </p:cNvSpPr>
                <p:nvPr/>
              </p:nvSpPr>
              <p:spPr bwMode="auto">
                <a:xfrm>
                  <a:off x="1733" y="1979"/>
                  <a:ext cx="116" cy="288"/>
                </a:xfrm>
                <a:prstGeom prst="rect">
                  <a:avLst/>
                </a:prstGeom>
                <a:noFill/>
                <a:ln w="9525">
                  <a:noFill/>
                  <a:miter lim="800000"/>
                  <a:headEnd/>
                  <a:tailEnd/>
                </a:ln>
                <a:effectLst/>
              </p:spPr>
              <p:txBody>
                <a:bodyPr wrap="none">
                  <a:prstTxWarp prst="textNoShape">
                    <a:avLst/>
                  </a:prstTxWarp>
                  <a:spAutoFit/>
                </a:bodyPr>
                <a:lstStyle/>
                <a:p>
                  <a:endParaRPr lang="it-IT"/>
                </a:p>
              </p:txBody>
            </p:sp>
            <p:sp>
              <p:nvSpPr>
                <p:cNvPr id="61" name="Text Box 64"/>
                <p:cNvSpPr txBox="1">
                  <a:spLocks noChangeArrowheads="1"/>
                </p:cNvSpPr>
                <p:nvPr/>
              </p:nvSpPr>
              <p:spPr bwMode="auto">
                <a:xfrm>
                  <a:off x="1565" y="2008"/>
                  <a:ext cx="351" cy="288"/>
                </a:xfrm>
                <a:prstGeom prst="rect">
                  <a:avLst/>
                </a:prstGeom>
                <a:noFill/>
                <a:ln w="9525">
                  <a:noFill/>
                  <a:miter lim="800000"/>
                  <a:headEnd/>
                  <a:tailEnd/>
                </a:ln>
                <a:effectLst/>
              </p:spPr>
              <p:txBody>
                <a:bodyPr wrap="none">
                  <a:prstTxWarp prst="textNoShape">
                    <a:avLst/>
                  </a:prstTxWarp>
                  <a:spAutoFit/>
                </a:bodyPr>
                <a:lstStyle/>
                <a:p>
                  <a:r>
                    <a:rPr lang="it-IT"/>
                    <a:t>F</a:t>
                  </a:r>
                  <a:r>
                    <a:rPr lang="it-IT" baseline="-25000"/>
                    <a:t>31</a:t>
                  </a:r>
                </a:p>
              </p:txBody>
            </p:sp>
            <p:sp>
              <p:nvSpPr>
                <p:cNvPr id="62" name="Line 65"/>
                <p:cNvSpPr>
                  <a:spLocks noChangeShapeType="1"/>
                </p:cNvSpPr>
                <p:nvPr/>
              </p:nvSpPr>
              <p:spPr bwMode="auto">
                <a:xfrm>
                  <a:off x="1610" y="2069"/>
                  <a:ext cx="136"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grpSp>
            <p:nvGrpSpPr>
              <p:cNvPr id="56" name="Group 66"/>
              <p:cNvGrpSpPr>
                <a:grpSpLocks/>
              </p:cNvGrpSpPr>
              <p:nvPr/>
            </p:nvGrpSpPr>
            <p:grpSpPr bwMode="auto">
              <a:xfrm>
                <a:off x="4081" y="2432"/>
                <a:ext cx="571" cy="317"/>
                <a:chOff x="1565" y="1979"/>
                <a:chExt cx="571" cy="317"/>
              </a:xfrm>
            </p:grpSpPr>
            <p:sp>
              <p:nvSpPr>
                <p:cNvPr id="57" name="Text Box 67"/>
                <p:cNvSpPr txBox="1">
                  <a:spLocks noChangeArrowheads="1"/>
                </p:cNvSpPr>
                <p:nvPr/>
              </p:nvSpPr>
              <p:spPr bwMode="auto">
                <a:xfrm>
                  <a:off x="1733" y="1979"/>
                  <a:ext cx="116" cy="288"/>
                </a:xfrm>
                <a:prstGeom prst="rect">
                  <a:avLst/>
                </a:prstGeom>
                <a:noFill/>
                <a:ln w="9525">
                  <a:noFill/>
                  <a:miter lim="800000"/>
                  <a:headEnd/>
                  <a:tailEnd/>
                </a:ln>
                <a:effectLst/>
              </p:spPr>
              <p:txBody>
                <a:bodyPr wrap="none">
                  <a:prstTxWarp prst="textNoShape">
                    <a:avLst/>
                  </a:prstTxWarp>
                  <a:spAutoFit/>
                </a:bodyPr>
                <a:lstStyle/>
                <a:p>
                  <a:endParaRPr lang="it-IT"/>
                </a:p>
              </p:txBody>
            </p:sp>
            <p:sp>
              <p:nvSpPr>
                <p:cNvPr id="58" name="Text Box 68"/>
                <p:cNvSpPr txBox="1">
                  <a:spLocks noChangeArrowheads="1"/>
                </p:cNvSpPr>
                <p:nvPr/>
              </p:nvSpPr>
              <p:spPr bwMode="auto">
                <a:xfrm>
                  <a:off x="1565" y="2008"/>
                  <a:ext cx="571" cy="288"/>
                </a:xfrm>
                <a:prstGeom prst="rect">
                  <a:avLst/>
                </a:prstGeom>
                <a:noFill/>
                <a:ln w="9525">
                  <a:noFill/>
                  <a:miter lim="800000"/>
                  <a:headEnd/>
                  <a:tailEnd/>
                </a:ln>
                <a:effectLst/>
              </p:spPr>
              <p:txBody>
                <a:bodyPr wrap="none">
                  <a:prstTxWarp prst="textNoShape">
                    <a:avLst/>
                  </a:prstTxWarp>
                  <a:spAutoFit/>
                </a:bodyPr>
                <a:lstStyle/>
                <a:p>
                  <a:r>
                    <a:rPr lang="it-IT"/>
                    <a:t>F</a:t>
                  </a:r>
                  <a:r>
                    <a:rPr lang="it-IT" baseline="-25000"/>
                    <a:t>13</a:t>
                  </a:r>
                  <a:r>
                    <a:rPr lang="it-IT"/>
                    <a:t>= -</a:t>
                  </a:r>
                  <a:endParaRPr lang="it-IT" baseline="-25000"/>
                </a:p>
              </p:txBody>
            </p:sp>
            <p:sp>
              <p:nvSpPr>
                <p:cNvPr id="59" name="Line 69"/>
                <p:cNvSpPr>
                  <a:spLocks noChangeShapeType="1"/>
                </p:cNvSpPr>
                <p:nvPr/>
              </p:nvSpPr>
              <p:spPr bwMode="auto">
                <a:xfrm>
                  <a:off x="1610" y="2069"/>
                  <a:ext cx="136"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grpSp>
        <p:grpSp>
          <p:nvGrpSpPr>
            <p:cNvPr id="63" name="Group 70"/>
            <p:cNvGrpSpPr>
              <a:grpSpLocks/>
            </p:cNvGrpSpPr>
            <p:nvPr/>
          </p:nvGrpSpPr>
          <p:grpSpPr bwMode="auto">
            <a:xfrm>
              <a:off x="5470525" y="4724400"/>
              <a:ext cx="1333500" cy="503238"/>
              <a:chOff x="4081" y="2432"/>
              <a:chExt cx="840" cy="317"/>
            </a:xfrm>
          </p:grpSpPr>
          <p:grpSp>
            <p:nvGrpSpPr>
              <p:cNvPr id="64" name="Group 71"/>
              <p:cNvGrpSpPr>
                <a:grpSpLocks/>
              </p:cNvGrpSpPr>
              <p:nvPr/>
            </p:nvGrpSpPr>
            <p:grpSpPr bwMode="auto">
              <a:xfrm>
                <a:off x="4570" y="2432"/>
                <a:ext cx="351" cy="317"/>
                <a:chOff x="1565" y="1979"/>
                <a:chExt cx="351" cy="317"/>
              </a:xfrm>
            </p:grpSpPr>
            <p:sp>
              <p:nvSpPr>
                <p:cNvPr id="69" name="Text Box 72"/>
                <p:cNvSpPr txBox="1">
                  <a:spLocks noChangeArrowheads="1"/>
                </p:cNvSpPr>
                <p:nvPr/>
              </p:nvSpPr>
              <p:spPr bwMode="auto">
                <a:xfrm>
                  <a:off x="1733" y="1979"/>
                  <a:ext cx="116" cy="288"/>
                </a:xfrm>
                <a:prstGeom prst="rect">
                  <a:avLst/>
                </a:prstGeom>
                <a:noFill/>
                <a:ln w="9525">
                  <a:noFill/>
                  <a:miter lim="800000"/>
                  <a:headEnd/>
                  <a:tailEnd/>
                </a:ln>
                <a:effectLst/>
              </p:spPr>
              <p:txBody>
                <a:bodyPr wrap="none">
                  <a:prstTxWarp prst="textNoShape">
                    <a:avLst/>
                  </a:prstTxWarp>
                  <a:spAutoFit/>
                </a:bodyPr>
                <a:lstStyle/>
                <a:p>
                  <a:endParaRPr lang="it-IT"/>
                </a:p>
              </p:txBody>
            </p:sp>
            <p:sp>
              <p:nvSpPr>
                <p:cNvPr id="70" name="Text Box 73"/>
                <p:cNvSpPr txBox="1">
                  <a:spLocks noChangeArrowheads="1"/>
                </p:cNvSpPr>
                <p:nvPr/>
              </p:nvSpPr>
              <p:spPr bwMode="auto">
                <a:xfrm>
                  <a:off x="1565" y="2008"/>
                  <a:ext cx="351" cy="288"/>
                </a:xfrm>
                <a:prstGeom prst="rect">
                  <a:avLst/>
                </a:prstGeom>
                <a:noFill/>
                <a:ln w="9525">
                  <a:noFill/>
                  <a:miter lim="800000"/>
                  <a:headEnd/>
                  <a:tailEnd/>
                </a:ln>
                <a:effectLst/>
              </p:spPr>
              <p:txBody>
                <a:bodyPr wrap="none">
                  <a:prstTxWarp prst="textNoShape">
                    <a:avLst/>
                  </a:prstTxWarp>
                  <a:spAutoFit/>
                </a:bodyPr>
                <a:lstStyle/>
                <a:p>
                  <a:r>
                    <a:rPr lang="it-IT"/>
                    <a:t>F</a:t>
                  </a:r>
                  <a:r>
                    <a:rPr lang="it-IT" baseline="-25000"/>
                    <a:t>41</a:t>
                  </a:r>
                </a:p>
              </p:txBody>
            </p:sp>
            <p:sp>
              <p:nvSpPr>
                <p:cNvPr id="71" name="Line 74"/>
                <p:cNvSpPr>
                  <a:spLocks noChangeShapeType="1"/>
                </p:cNvSpPr>
                <p:nvPr/>
              </p:nvSpPr>
              <p:spPr bwMode="auto">
                <a:xfrm>
                  <a:off x="1610" y="2069"/>
                  <a:ext cx="136"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grpSp>
            <p:nvGrpSpPr>
              <p:cNvPr id="65" name="Group 75"/>
              <p:cNvGrpSpPr>
                <a:grpSpLocks/>
              </p:cNvGrpSpPr>
              <p:nvPr/>
            </p:nvGrpSpPr>
            <p:grpSpPr bwMode="auto">
              <a:xfrm>
                <a:off x="4081" y="2432"/>
                <a:ext cx="571" cy="317"/>
                <a:chOff x="1565" y="1979"/>
                <a:chExt cx="571" cy="317"/>
              </a:xfrm>
            </p:grpSpPr>
            <p:sp>
              <p:nvSpPr>
                <p:cNvPr id="66" name="Text Box 76"/>
                <p:cNvSpPr txBox="1">
                  <a:spLocks noChangeArrowheads="1"/>
                </p:cNvSpPr>
                <p:nvPr/>
              </p:nvSpPr>
              <p:spPr bwMode="auto">
                <a:xfrm>
                  <a:off x="1733" y="1979"/>
                  <a:ext cx="116" cy="288"/>
                </a:xfrm>
                <a:prstGeom prst="rect">
                  <a:avLst/>
                </a:prstGeom>
                <a:noFill/>
                <a:ln w="9525">
                  <a:noFill/>
                  <a:miter lim="800000"/>
                  <a:headEnd/>
                  <a:tailEnd/>
                </a:ln>
                <a:effectLst/>
              </p:spPr>
              <p:txBody>
                <a:bodyPr wrap="none">
                  <a:prstTxWarp prst="textNoShape">
                    <a:avLst/>
                  </a:prstTxWarp>
                  <a:spAutoFit/>
                </a:bodyPr>
                <a:lstStyle/>
                <a:p>
                  <a:endParaRPr lang="it-IT"/>
                </a:p>
              </p:txBody>
            </p:sp>
            <p:sp>
              <p:nvSpPr>
                <p:cNvPr id="67" name="Text Box 77"/>
                <p:cNvSpPr txBox="1">
                  <a:spLocks noChangeArrowheads="1"/>
                </p:cNvSpPr>
                <p:nvPr/>
              </p:nvSpPr>
              <p:spPr bwMode="auto">
                <a:xfrm>
                  <a:off x="1565" y="2008"/>
                  <a:ext cx="571" cy="288"/>
                </a:xfrm>
                <a:prstGeom prst="rect">
                  <a:avLst/>
                </a:prstGeom>
                <a:noFill/>
                <a:ln w="9525">
                  <a:noFill/>
                  <a:miter lim="800000"/>
                  <a:headEnd/>
                  <a:tailEnd/>
                </a:ln>
                <a:effectLst/>
              </p:spPr>
              <p:txBody>
                <a:bodyPr wrap="none">
                  <a:prstTxWarp prst="textNoShape">
                    <a:avLst/>
                  </a:prstTxWarp>
                  <a:spAutoFit/>
                </a:bodyPr>
                <a:lstStyle/>
                <a:p>
                  <a:r>
                    <a:rPr lang="it-IT"/>
                    <a:t>F</a:t>
                  </a:r>
                  <a:r>
                    <a:rPr lang="it-IT" baseline="-25000"/>
                    <a:t>14</a:t>
                  </a:r>
                  <a:r>
                    <a:rPr lang="it-IT"/>
                    <a:t>= -</a:t>
                  </a:r>
                  <a:endParaRPr lang="it-IT" baseline="-25000"/>
                </a:p>
              </p:txBody>
            </p:sp>
            <p:sp>
              <p:nvSpPr>
                <p:cNvPr id="68" name="Line 78"/>
                <p:cNvSpPr>
                  <a:spLocks noChangeShapeType="1"/>
                </p:cNvSpPr>
                <p:nvPr/>
              </p:nvSpPr>
              <p:spPr bwMode="auto">
                <a:xfrm>
                  <a:off x="1610" y="2069"/>
                  <a:ext cx="136"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grpSp>
        <p:grpSp>
          <p:nvGrpSpPr>
            <p:cNvPr id="72" name="Group 79"/>
            <p:cNvGrpSpPr>
              <a:grpSpLocks/>
            </p:cNvGrpSpPr>
            <p:nvPr/>
          </p:nvGrpSpPr>
          <p:grpSpPr bwMode="auto">
            <a:xfrm>
              <a:off x="7486650" y="3860800"/>
              <a:ext cx="1333500" cy="503238"/>
              <a:chOff x="4081" y="2432"/>
              <a:chExt cx="840" cy="317"/>
            </a:xfrm>
          </p:grpSpPr>
          <p:grpSp>
            <p:nvGrpSpPr>
              <p:cNvPr id="73" name="Group 80"/>
              <p:cNvGrpSpPr>
                <a:grpSpLocks/>
              </p:cNvGrpSpPr>
              <p:nvPr/>
            </p:nvGrpSpPr>
            <p:grpSpPr bwMode="auto">
              <a:xfrm>
                <a:off x="4570" y="2432"/>
                <a:ext cx="351" cy="317"/>
                <a:chOff x="1565" y="1979"/>
                <a:chExt cx="351" cy="317"/>
              </a:xfrm>
            </p:grpSpPr>
            <p:sp>
              <p:nvSpPr>
                <p:cNvPr id="78" name="Text Box 81"/>
                <p:cNvSpPr txBox="1">
                  <a:spLocks noChangeArrowheads="1"/>
                </p:cNvSpPr>
                <p:nvPr/>
              </p:nvSpPr>
              <p:spPr bwMode="auto">
                <a:xfrm>
                  <a:off x="1733" y="1979"/>
                  <a:ext cx="116" cy="288"/>
                </a:xfrm>
                <a:prstGeom prst="rect">
                  <a:avLst/>
                </a:prstGeom>
                <a:noFill/>
                <a:ln w="9525">
                  <a:noFill/>
                  <a:miter lim="800000"/>
                  <a:headEnd/>
                  <a:tailEnd/>
                </a:ln>
                <a:effectLst/>
              </p:spPr>
              <p:txBody>
                <a:bodyPr wrap="none">
                  <a:prstTxWarp prst="textNoShape">
                    <a:avLst/>
                  </a:prstTxWarp>
                  <a:spAutoFit/>
                </a:bodyPr>
                <a:lstStyle/>
                <a:p>
                  <a:endParaRPr lang="it-IT"/>
                </a:p>
              </p:txBody>
            </p:sp>
            <p:sp>
              <p:nvSpPr>
                <p:cNvPr id="79" name="Text Box 82"/>
                <p:cNvSpPr txBox="1">
                  <a:spLocks noChangeArrowheads="1"/>
                </p:cNvSpPr>
                <p:nvPr/>
              </p:nvSpPr>
              <p:spPr bwMode="auto">
                <a:xfrm>
                  <a:off x="1565" y="2008"/>
                  <a:ext cx="351" cy="288"/>
                </a:xfrm>
                <a:prstGeom prst="rect">
                  <a:avLst/>
                </a:prstGeom>
                <a:noFill/>
                <a:ln w="9525">
                  <a:noFill/>
                  <a:miter lim="800000"/>
                  <a:headEnd/>
                  <a:tailEnd/>
                </a:ln>
                <a:effectLst/>
              </p:spPr>
              <p:txBody>
                <a:bodyPr wrap="none">
                  <a:prstTxWarp prst="textNoShape">
                    <a:avLst/>
                  </a:prstTxWarp>
                  <a:spAutoFit/>
                </a:bodyPr>
                <a:lstStyle/>
                <a:p>
                  <a:r>
                    <a:rPr lang="it-IT"/>
                    <a:t>F</a:t>
                  </a:r>
                  <a:r>
                    <a:rPr lang="it-IT" baseline="-25000"/>
                    <a:t>23</a:t>
                  </a:r>
                </a:p>
              </p:txBody>
            </p:sp>
            <p:sp>
              <p:nvSpPr>
                <p:cNvPr id="80" name="Line 83"/>
                <p:cNvSpPr>
                  <a:spLocks noChangeShapeType="1"/>
                </p:cNvSpPr>
                <p:nvPr/>
              </p:nvSpPr>
              <p:spPr bwMode="auto">
                <a:xfrm>
                  <a:off x="1610" y="2069"/>
                  <a:ext cx="136"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grpSp>
            <p:nvGrpSpPr>
              <p:cNvPr id="74" name="Group 84"/>
              <p:cNvGrpSpPr>
                <a:grpSpLocks/>
              </p:cNvGrpSpPr>
              <p:nvPr/>
            </p:nvGrpSpPr>
            <p:grpSpPr bwMode="auto">
              <a:xfrm>
                <a:off x="4081" y="2432"/>
                <a:ext cx="571" cy="317"/>
                <a:chOff x="1565" y="1979"/>
                <a:chExt cx="571" cy="317"/>
              </a:xfrm>
            </p:grpSpPr>
            <p:sp>
              <p:nvSpPr>
                <p:cNvPr id="75" name="Text Box 85"/>
                <p:cNvSpPr txBox="1">
                  <a:spLocks noChangeArrowheads="1"/>
                </p:cNvSpPr>
                <p:nvPr/>
              </p:nvSpPr>
              <p:spPr bwMode="auto">
                <a:xfrm>
                  <a:off x="1733" y="1979"/>
                  <a:ext cx="116" cy="288"/>
                </a:xfrm>
                <a:prstGeom prst="rect">
                  <a:avLst/>
                </a:prstGeom>
                <a:noFill/>
                <a:ln w="9525">
                  <a:noFill/>
                  <a:miter lim="800000"/>
                  <a:headEnd/>
                  <a:tailEnd/>
                </a:ln>
                <a:effectLst/>
              </p:spPr>
              <p:txBody>
                <a:bodyPr wrap="none">
                  <a:prstTxWarp prst="textNoShape">
                    <a:avLst/>
                  </a:prstTxWarp>
                  <a:spAutoFit/>
                </a:bodyPr>
                <a:lstStyle/>
                <a:p>
                  <a:endParaRPr lang="it-IT"/>
                </a:p>
              </p:txBody>
            </p:sp>
            <p:sp>
              <p:nvSpPr>
                <p:cNvPr id="76" name="Text Box 86"/>
                <p:cNvSpPr txBox="1">
                  <a:spLocks noChangeArrowheads="1"/>
                </p:cNvSpPr>
                <p:nvPr/>
              </p:nvSpPr>
              <p:spPr bwMode="auto">
                <a:xfrm>
                  <a:off x="1565" y="2008"/>
                  <a:ext cx="571" cy="288"/>
                </a:xfrm>
                <a:prstGeom prst="rect">
                  <a:avLst/>
                </a:prstGeom>
                <a:noFill/>
                <a:ln w="9525">
                  <a:noFill/>
                  <a:miter lim="800000"/>
                  <a:headEnd/>
                  <a:tailEnd/>
                </a:ln>
                <a:effectLst/>
              </p:spPr>
              <p:txBody>
                <a:bodyPr wrap="none">
                  <a:prstTxWarp prst="textNoShape">
                    <a:avLst/>
                  </a:prstTxWarp>
                  <a:spAutoFit/>
                </a:bodyPr>
                <a:lstStyle/>
                <a:p>
                  <a:r>
                    <a:rPr lang="it-IT"/>
                    <a:t>F</a:t>
                  </a:r>
                  <a:r>
                    <a:rPr lang="it-IT" baseline="-25000"/>
                    <a:t>32</a:t>
                  </a:r>
                  <a:r>
                    <a:rPr lang="it-IT"/>
                    <a:t>= -</a:t>
                  </a:r>
                  <a:endParaRPr lang="it-IT" baseline="-25000"/>
                </a:p>
              </p:txBody>
            </p:sp>
            <p:sp>
              <p:nvSpPr>
                <p:cNvPr id="77" name="Line 87"/>
                <p:cNvSpPr>
                  <a:spLocks noChangeShapeType="1"/>
                </p:cNvSpPr>
                <p:nvPr/>
              </p:nvSpPr>
              <p:spPr bwMode="auto">
                <a:xfrm>
                  <a:off x="1610" y="2069"/>
                  <a:ext cx="136"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grpSp>
        <p:grpSp>
          <p:nvGrpSpPr>
            <p:cNvPr id="81" name="Group 88"/>
            <p:cNvGrpSpPr>
              <a:grpSpLocks/>
            </p:cNvGrpSpPr>
            <p:nvPr/>
          </p:nvGrpSpPr>
          <p:grpSpPr bwMode="auto">
            <a:xfrm>
              <a:off x="7486650" y="4292600"/>
              <a:ext cx="1333500" cy="503238"/>
              <a:chOff x="4081" y="2432"/>
              <a:chExt cx="840" cy="317"/>
            </a:xfrm>
          </p:grpSpPr>
          <p:grpSp>
            <p:nvGrpSpPr>
              <p:cNvPr id="82" name="Group 89"/>
              <p:cNvGrpSpPr>
                <a:grpSpLocks/>
              </p:cNvGrpSpPr>
              <p:nvPr/>
            </p:nvGrpSpPr>
            <p:grpSpPr bwMode="auto">
              <a:xfrm>
                <a:off x="4570" y="2432"/>
                <a:ext cx="351" cy="317"/>
                <a:chOff x="1565" y="1979"/>
                <a:chExt cx="351" cy="317"/>
              </a:xfrm>
            </p:grpSpPr>
            <p:sp>
              <p:nvSpPr>
                <p:cNvPr id="87" name="Text Box 90"/>
                <p:cNvSpPr txBox="1">
                  <a:spLocks noChangeArrowheads="1"/>
                </p:cNvSpPr>
                <p:nvPr/>
              </p:nvSpPr>
              <p:spPr bwMode="auto">
                <a:xfrm>
                  <a:off x="1733" y="1979"/>
                  <a:ext cx="116" cy="288"/>
                </a:xfrm>
                <a:prstGeom prst="rect">
                  <a:avLst/>
                </a:prstGeom>
                <a:noFill/>
                <a:ln w="9525">
                  <a:noFill/>
                  <a:miter lim="800000"/>
                  <a:headEnd/>
                  <a:tailEnd/>
                </a:ln>
                <a:effectLst/>
              </p:spPr>
              <p:txBody>
                <a:bodyPr wrap="none">
                  <a:prstTxWarp prst="textNoShape">
                    <a:avLst/>
                  </a:prstTxWarp>
                  <a:spAutoFit/>
                </a:bodyPr>
                <a:lstStyle/>
                <a:p>
                  <a:endParaRPr lang="it-IT"/>
                </a:p>
              </p:txBody>
            </p:sp>
            <p:sp>
              <p:nvSpPr>
                <p:cNvPr id="88" name="Text Box 91"/>
                <p:cNvSpPr txBox="1">
                  <a:spLocks noChangeArrowheads="1"/>
                </p:cNvSpPr>
                <p:nvPr/>
              </p:nvSpPr>
              <p:spPr bwMode="auto">
                <a:xfrm>
                  <a:off x="1565" y="2008"/>
                  <a:ext cx="351" cy="288"/>
                </a:xfrm>
                <a:prstGeom prst="rect">
                  <a:avLst/>
                </a:prstGeom>
                <a:noFill/>
                <a:ln w="9525">
                  <a:noFill/>
                  <a:miter lim="800000"/>
                  <a:headEnd/>
                  <a:tailEnd/>
                </a:ln>
                <a:effectLst/>
              </p:spPr>
              <p:txBody>
                <a:bodyPr wrap="none">
                  <a:prstTxWarp prst="textNoShape">
                    <a:avLst/>
                  </a:prstTxWarp>
                  <a:spAutoFit/>
                </a:bodyPr>
                <a:lstStyle/>
                <a:p>
                  <a:r>
                    <a:rPr lang="it-IT"/>
                    <a:t>F</a:t>
                  </a:r>
                  <a:r>
                    <a:rPr lang="it-IT" baseline="-25000"/>
                    <a:t>43</a:t>
                  </a:r>
                </a:p>
              </p:txBody>
            </p:sp>
            <p:sp>
              <p:nvSpPr>
                <p:cNvPr id="89" name="Line 92"/>
                <p:cNvSpPr>
                  <a:spLocks noChangeShapeType="1"/>
                </p:cNvSpPr>
                <p:nvPr/>
              </p:nvSpPr>
              <p:spPr bwMode="auto">
                <a:xfrm>
                  <a:off x="1610" y="2069"/>
                  <a:ext cx="136"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grpSp>
            <p:nvGrpSpPr>
              <p:cNvPr id="83" name="Group 93"/>
              <p:cNvGrpSpPr>
                <a:grpSpLocks/>
              </p:cNvGrpSpPr>
              <p:nvPr/>
            </p:nvGrpSpPr>
            <p:grpSpPr bwMode="auto">
              <a:xfrm>
                <a:off x="4081" y="2432"/>
                <a:ext cx="571" cy="317"/>
                <a:chOff x="1565" y="1979"/>
                <a:chExt cx="571" cy="317"/>
              </a:xfrm>
            </p:grpSpPr>
            <p:sp>
              <p:nvSpPr>
                <p:cNvPr id="84" name="Text Box 94"/>
                <p:cNvSpPr txBox="1">
                  <a:spLocks noChangeArrowheads="1"/>
                </p:cNvSpPr>
                <p:nvPr/>
              </p:nvSpPr>
              <p:spPr bwMode="auto">
                <a:xfrm>
                  <a:off x="1733" y="1979"/>
                  <a:ext cx="116" cy="288"/>
                </a:xfrm>
                <a:prstGeom prst="rect">
                  <a:avLst/>
                </a:prstGeom>
                <a:noFill/>
                <a:ln w="9525">
                  <a:noFill/>
                  <a:miter lim="800000"/>
                  <a:headEnd/>
                  <a:tailEnd/>
                </a:ln>
                <a:effectLst/>
              </p:spPr>
              <p:txBody>
                <a:bodyPr wrap="none">
                  <a:prstTxWarp prst="textNoShape">
                    <a:avLst/>
                  </a:prstTxWarp>
                  <a:spAutoFit/>
                </a:bodyPr>
                <a:lstStyle/>
                <a:p>
                  <a:endParaRPr lang="it-IT"/>
                </a:p>
              </p:txBody>
            </p:sp>
            <p:sp>
              <p:nvSpPr>
                <p:cNvPr id="85" name="Text Box 95"/>
                <p:cNvSpPr txBox="1">
                  <a:spLocks noChangeArrowheads="1"/>
                </p:cNvSpPr>
                <p:nvPr/>
              </p:nvSpPr>
              <p:spPr bwMode="auto">
                <a:xfrm>
                  <a:off x="1565" y="2008"/>
                  <a:ext cx="571" cy="288"/>
                </a:xfrm>
                <a:prstGeom prst="rect">
                  <a:avLst/>
                </a:prstGeom>
                <a:noFill/>
                <a:ln w="9525">
                  <a:noFill/>
                  <a:miter lim="800000"/>
                  <a:headEnd/>
                  <a:tailEnd/>
                </a:ln>
                <a:effectLst/>
              </p:spPr>
              <p:txBody>
                <a:bodyPr wrap="none">
                  <a:prstTxWarp prst="textNoShape">
                    <a:avLst/>
                  </a:prstTxWarp>
                  <a:spAutoFit/>
                </a:bodyPr>
                <a:lstStyle/>
                <a:p>
                  <a:r>
                    <a:rPr lang="it-IT"/>
                    <a:t>F</a:t>
                  </a:r>
                  <a:r>
                    <a:rPr lang="it-IT" baseline="-25000"/>
                    <a:t>34</a:t>
                  </a:r>
                  <a:r>
                    <a:rPr lang="it-IT"/>
                    <a:t>= -</a:t>
                  </a:r>
                  <a:endParaRPr lang="it-IT" baseline="-25000"/>
                </a:p>
              </p:txBody>
            </p:sp>
            <p:sp>
              <p:nvSpPr>
                <p:cNvPr id="86" name="Line 96"/>
                <p:cNvSpPr>
                  <a:spLocks noChangeShapeType="1"/>
                </p:cNvSpPr>
                <p:nvPr/>
              </p:nvSpPr>
              <p:spPr bwMode="auto">
                <a:xfrm>
                  <a:off x="1610" y="2069"/>
                  <a:ext cx="136"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grpSp>
        <p:grpSp>
          <p:nvGrpSpPr>
            <p:cNvPr id="90" name="Group 97"/>
            <p:cNvGrpSpPr>
              <a:grpSpLocks/>
            </p:cNvGrpSpPr>
            <p:nvPr/>
          </p:nvGrpSpPr>
          <p:grpSpPr bwMode="auto">
            <a:xfrm>
              <a:off x="7486650" y="4724400"/>
              <a:ext cx="1333500" cy="503238"/>
              <a:chOff x="4081" y="2432"/>
              <a:chExt cx="840" cy="317"/>
            </a:xfrm>
          </p:grpSpPr>
          <p:grpSp>
            <p:nvGrpSpPr>
              <p:cNvPr id="91" name="Group 98"/>
              <p:cNvGrpSpPr>
                <a:grpSpLocks/>
              </p:cNvGrpSpPr>
              <p:nvPr/>
            </p:nvGrpSpPr>
            <p:grpSpPr bwMode="auto">
              <a:xfrm>
                <a:off x="4570" y="2432"/>
                <a:ext cx="351" cy="317"/>
                <a:chOff x="1565" y="1979"/>
                <a:chExt cx="351" cy="317"/>
              </a:xfrm>
            </p:grpSpPr>
            <p:sp>
              <p:nvSpPr>
                <p:cNvPr id="96" name="Text Box 99"/>
                <p:cNvSpPr txBox="1">
                  <a:spLocks noChangeArrowheads="1"/>
                </p:cNvSpPr>
                <p:nvPr/>
              </p:nvSpPr>
              <p:spPr bwMode="auto">
                <a:xfrm>
                  <a:off x="1733" y="1979"/>
                  <a:ext cx="116" cy="288"/>
                </a:xfrm>
                <a:prstGeom prst="rect">
                  <a:avLst/>
                </a:prstGeom>
                <a:noFill/>
                <a:ln w="9525">
                  <a:noFill/>
                  <a:miter lim="800000"/>
                  <a:headEnd/>
                  <a:tailEnd/>
                </a:ln>
                <a:effectLst/>
              </p:spPr>
              <p:txBody>
                <a:bodyPr wrap="none">
                  <a:prstTxWarp prst="textNoShape">
                    <a:avLst/>
                  </a:prstTxWarp>
                  <a:spAutoFit/>
                </a:bodyPr>
                <a:lstStyle/>
                <a:p>
                  <a:endParaRPr lang="it-IT"/>
                </a:p>
              </p:txBody>
            </p:sp>
            <p:sp>
              <p:nvSpPr>
                <p:cNvPr id="97" name="Text Box 100"/>
                <p:cNvSpPr txBox="1">
                  <a:spLocks noChangeArrowheads="1"/>
                </p:cNvSpPr>
                <p:nvPr/>
              </p:nvSpPr>
              <p:spPr bwMode="auto">
                <a:xfrm>
                  <a:off x="1565" y="2008"/>
                  <a:ext cx="351" cy="288"/>
                </a:xfrm>
                <a:prstGeom prst="rect">
                  <a:avLst/>
                </a:prstGeom>
                <a:noFill/>
                <a:ln w="9525">
                  <a:noFill/>
                  <a:miter lim="800000"/>
                  <a:headEnd/>
                  <a:tailEnd/>
                </a:ln>
                <a:effectLst/>
              </p:spPr>
              <p:txBody>
                <a:bodyPr wrap="none">
                  <a:prstTxWarp prst="textNoShape">
                    <a:avLst/>
                  </a:prstTxWarp>
                  <a:spAutoFit/>
                </a:bodyPr>
                <a:lstStyle/>
                <a:p>
                  <a:r>
                    <a:rPr lang="it-IT"/>
                    <a:t>F</a:t>
                  </a:r>
                  <a:r>
                    <a:rPr lang="it-IT" baseline="-25000"/>
                    <a:t>53</a:t>
                  </a:r>
                </a:p>
              </p:txBody>
            </p:sp>
            <p:sp>
              <p:nvSpPr>
                <p:cNvPr id="98" name="Line 101"/>
                <p:cNvSpPr>
                  <a:spLocks noChangeShapeType="1"/>
                </p:cNvSpPr>
                <p:nvPr/>
              </p:nvSpPr>
              <p:spPr bwMode="auto">
                <a:xfrm>
                  <a:off x="1610" y="2069"/>
                  <a:ext cx="136"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grpSp>
            <p:nvGrpSpPr>
              <p:cNvPr id="92" name="Group 102"/>
              <p:cNvGrpSpPr>
                <a:grpSpLocks/>
              </p:cNvGrpSpPr>
              <p:nvPr/>
            </p:nvGrpSpPr>
            <p:grpSpPr bwMode="auto">
              <a:xfrm>
                <a:off x="4081" y="2432"/>
                <a:ext cx="571" cy="317"/>
                <a:chOff x="1565" y="1979"/>
                <a:chExt cx="571" cy="317"/>
              </a:xfrm>
            </p:grpSpPr>
            <p:sp>
              <p:nvSpPr>
                <p:cNvPr id="93" name="Text Box 103"/>
                <p:cNvSpPr txBox="1">
                  <a:spLocks noChangeArrowheads="1"/>
                </p:cNvSpPr>
                <p:nvPr/>
              </p:nvSpPr>
              <p:spPr bwMode="auto">
                <a:xfrm>
                  <a:off x="1733" y="1979"/>
                  <a:ext cx="116" cy="288"/>
                </a:xfrm>
                <a:prstGeom prst="rect">
                  <a:avLst/>
                </a:prstGeom>
                <a:noFill/>
                <a:ln w="9525">
                  <a:noFill/>
                  <a:miter lim="800000"/>
                  <a:headEnd/>
                  <a:tailEnd/>
                </a:ln>
                <a:effectLst/>
              </p:spPr>
              <p:txBody>
                <a:bodyPr wrap="none">
                  <a:prstTxWarp prst="textNoShape">
                    <a:avLst/>
                  </a:prstTxWarp>
                  <a:spAutoFit/>
                </a:bodyPr>
                <a:lstStyle/>
                <a:p>
                  <a:endParaRPr lang="it-IT"/>
                </a:p>
              </p:txBody>
            </p:sp>
            <p:sp>
              <p:nvSpPr>
                <p:cNvPr id="94" name="Text Box 104"/>
                <p:cNvSpPr txBox="1">
                  <a:spLocks noChangeArrowheads="1"/>
                </p:cNvSpPr>
                <p:nvPr/>
              </p:nvSpPr>
              <p:spPr bwMode="auto">
                <a:xfrm>
                  <a:off x="1565" y="2008"/>
                  <a:ext cx="571" cy="288"/>
                </a:xfrm>
                <a:prstGeom prst="rect">
                  <a:avLst/>
                </a:prstGeom>
                <a:noFill/>
                <a:ln w="9525">
                  <a:noFill/>
                  <a:miter lim="800000"/>
                  <a:headEnd/>
                  <a:tailEnd/>
                </a:ln>
                <a:effectLst/>
              </p:spPr>
              <p:txBody>
                <a:bodyPr wrap="none">
                  <a:prstTxWarp prst="textNoShape">
                    <a:avLst/>
                  </a:prstTxWarp>
                  <a:spAutoFit/>
                </a:bodyPr>
                <a:lstStyle/>
                <a:p>
                  <a:r>
                    <a:rPr lang="it-IT"/>
                    <a:t>F</a:t>
                  </a:r>
                  <a:r>
                    <a:rPr lang="it-IT" baseline="-25000"/>
                    <a:t>35</a:t>
                  </a:r>
                  <a:r>
                    <a:rPr lang="it-IT"/>
                    <a:t>= -</a:t>
                  </a:r>
                  <a:endParaRPr lang="it-IT" baseline="-25000"/>
                </a:p>
              </p:txBody>
            </p:sp>
            <p:sp>
              <p:nvSpPr>
                <p:cNvPr id="95" name="Line 105"/>
                <p:cNvSpPr>
                  <a:spLocks noChangeShapeType="1"/>
                </p:cNvSpPr>
                <p:nvPr/>
              </p:nvSpPr>
              <p:spPr bwMode="auto">
                <a:xfrm>
                  <a:off x="1610" y="2069"/>
                  <a:ext cx="136"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grpSp>
        <p:sp>
          <p:nvSpPr>
            <p:cNvPr id="99" name="Text Box 106"/>
            <p:cNvSpPr txBox="1">
              <a:spLocks noChangeArrowheads="1"/>
            </p:cNvSpPr>
            <p:nvPr/>
          </p:nvSpPr>
          <p:spPr bwMode="auto">
            <a:xfrm>
              <a:off x="5559425" y="5321300"/>
              <a:ext cx="3232150" cy="457200"/>
            </a:xfrm>
            <a:prstGeom prst="rect">
              <a:avLst/>
            </a:prstGeom>
            <a:noFill/>
            <a:ln w="9525">
              <a:noFill/>
              <a:miter lim="800000"/>
              <a:headEnd/>
              <a:tailEnd/>
            </a:ln>
            <a:effectLst/>
          </p:spPr>
          <p:txBody>
            <a:bodyPr wrap="none">
              <a:prstTxWarp prst="textNoShape">
                <a:avLst/>
              </a:prstTxWarp>
              <a:spAutoFit/>
            </a:bodyPr>
            <a:lstStyle/>
            <a:p>
              <a:r>
                <a:rPr lang="it-IT"/>
                <a:t>…………………………</a:t>
              </a:r>
            </a:p>
          </p:txBody>
        </p:sp>
        <p:sp>
          <p:nvSpPr>
            <p:cNvPr id="100" name="Text Box 107"/>
            <p:cNvSpPr txBox="1">
              <a:spLocks noChangeArrowheads="1"/>
            </p:cNvSpPr>
            <p:nvPr/>
          </p:nvSpPr>
          <p:spPr bwMode="auto">
            <a:xfrm>
              <a:off x="2463800" y="5969000"/>
              <a:ext cx="6711950" cy="457200"/>
            </a:xfrm>
            <a:prstGeom prst="rect">
              <a:avLst/>
            </a:prstGeom>
            <a:noFill/>
            <a:ln w="9525">
              <a:noFill/>
              <a:miter lim="800000"/>
              <a:headEnd/>
              <a:tailEnd/>
            </a:ln>
            <a:effectLst/>
          </p:spPr>
          <p:txBody>
            <a:bodyPr wrap="none">
              <a:prstTxWarp prst="textNoShape">
                <a:avLst/>
              </a:prstTxWarp>
              <a:spAutoFit/>
            </a:bodyPr>
            <a:lstStyle/>
            <a:p>
              <a:r>
                <a:rPr lang="it-IT"/>
                <a:t>Le forze interne sono a due a due uguali ed opposte ! </a:t>
              </a:r>
            </a:p>
          </p:txBody>
        </p:sp>
        <p:sp>
          <p:nvSpPr>
            <p:cNvPr id="101" name="Line 110"/>
            <p:cNvSpPr>
              <a:spLocks noChangeShapeType="1"/>
            </p:cNvSpPr>
            <p:nvPr/>
          </p:nvSpPr>
          <p:spPr bwMode="auto">
            <a:xfrm>
              <a:off x="2555875" y="4089400"/>
              <a:ext cx="936625" cy="0"/>
            </a:xfrm>
            <a:prstGeom prst="line">
              <a:avLst/>
            </a:prstGeom>
            <a:noFill/>
            <a:ln w="19050" cap="rnd">
              <a:solidFill>
                <a:schemeClr val="tx1"/>
              </a:solidFill>
              <a:prstDash val="sysDot"/>
              <a:round/>
              <a:headEnd/>
              <a:tailEnd/>
            </a:ln>
            <a:effectLst/>
          </p:spPr>
          <p:txBody>
            <a:bodyPr>
              <a:prstTxWarp prst="textNoShape">
                <a:avLst/>
              </a:prstTxWarp>
            </a:bodyPr>
            <a:lstStyle/>
            <a:p>
              <a:endParaRPr lang="it-IT"/>
            </a:p>
          </p:txBody>
        </p:sp>
        <p:sp>
          <p:nvSpPr>
            <p:cNvPr id="102" name="Line 111"/>
            <p:cNvSpPr>
              <a:spLocks noChangeShapeType="1"/>
            </p:cNvSpPr>
            <p:nvPr/>
          </p:nvSpPr>
          <p:spPr bwMode="auto">
            <a:xfrm>
              <a:off x="2555875" y="4102100"/>
              <a:ext cx="287338" cy="0"/>
            </a:xfrm>
            <a:prstGeom prst="line">
              <a:avLst/>
            </a:prstGeom>
            <a:noFill/>
            <a:ln w="9525">
              <a:solidFill>
                <a:srgbClr val="FF0000"/>
              </a:solidFill>
              <a:round/>
              <a:headEnd/>
              <a:tailEnd type="triangle" w="med" len="med"/>
            </a:ln>
            <a:effectLst/>
          </p:spPr>
          <p:txBody>
            <a:bodyPr>
              <a:prstTxWarp prst="textNoShape">
                <a:avLst/>
              </a:prstTxWarp>
            </a:bodyPr>
            <a:lstStyle/>
            <a:p>
              <a:endParaRPr lang="it-IT"/>
            </a:p>
          </p:txBody>
        </p:sp>
        <p:sp>
          <p:nvSpPr>
            <p:cNvPr id="103" name="Line 112"/>
            <p:cNvSpPr>
              <a:spLocks noChangeShapeType="1"/>
            </p:cNvSpPr>
            <p:nvPr/>
          </p:nvSpPr>
          <p:spPr bwMode="auto">
            <a:xfrm flipH="1">
              <a:off x="3276600" y="4076700"/>
              <a:ext cx="287338" cy="0"/>
            </a:xfrm>
            <a:prstGeom prst="line">
              <a:avLst/>
            </a:prstGeom>
            <a:noFill/>
            <a:ln w="9525">
              <a:solidFill>
                <a:srgbClr val="FF0000"/>
              </a:solidFill>
              <a:round/>
              <a:headEnd/>
              <a:tailEnd type="triangle" w="med" len="med"/>
            </a:ln>
            <a:effectLst/>
          </p:spPr>
          <p:txBody>
            <a:bodyPr>
              <a:prstTxWarp prst="textNoShape">
                <a:avLst/>
              </a:prstTxWarp>
            </a:bodyPr>
            <a:lstStyle/>
            <a:p>
              <a:endParaRPr lang="it-IT"/>
            </a:p>
          </p:txBody>
        </p:sp>
        <p:grpSp>
          <p:nvGrpSpPr>
            <p:cNvPr id="104" name="Group 113"/>
            <p:cNvGrpSpPr>
              <a:grpSpLocks/>
            </p:cNvGrpSpPr>
            <p:nvPr/>
          </p:nvGrpSpPr>
          <p:grpSpPr bwMode="auto">
            <a:xfrm>
              <a:off x="2574925" y="4005263"/>
              <a:ext cx="557213" cy="503237"/>
              <a:chOff x="1565" y="1979"/>
              <a:chExt cx="351" cy="317"/>
            </a:xfrm>
          </p:grpSpPr>
          <p:sp>
            <p:nvSpPr>
              <p:cNvPr id="105" name="Text Box 114"/>
              <p:cNvSpPr txBox="1">
                <a:spLocks noChangeArrowheads="1"/>
              </p:cNvSpPr>
              <p:nvPr/>
            </p:nvSpPr>
            <p:spPr bwMode="auto">
              <a:xfrm>
                <a:off x="1733" y="1979"/>
                <a:ext cx="116" cy="288"/>
              </a:xfrm>
              <a:prstGeom prst="rect">
                <a:avLst/>
              </a:prstGeom>
              <a:noFill/>
              <a:ln w="9525">
                <a:noFill/>
                <a:miter lim="800000"/>
                <a:headEnd/>
                <a:tailEnd/>
              </a:ln>
              <a:effectLst/>
            </p:spPr>
            <p:txBody>
              <a:bodyPr wrap="none">
                <a:prstTxWarp prst="textNoShape">
                  <a:avLst/>
                </a:prstTxWarp>
                <a:spAutoFit/>
              </a:bodyPr>
              <a:lstStyle/>
              <a:p>
                <a:endParaRPr lang="it-IT"/>
              </a:p>
            </p:txBody>
          </p:sp>
          <p:sp>
            <p:nvSpPr>
              <p:cNvPr id="106" name="Text Box 115"/>
              <p:cNvSpPr txBox="1">
                <a:spLocks noChangeArrowheads="1"/>
              </p:cNvSpPr>
              <p:nvPr/>
            </p:nvSpPr>
            <p:spPr bwMode="auto">
              <a:xfrm>
                <a:off x="1565" y="2008"/>
                <a:ext cx="351" cy="288"/>
              </a:xfrm>
              <a:prstGeom prst="rect">
                <a:avLst/>
              </a:prstGeom>
              <a:noFill/>
              <a:ln w="9525">
                <a:noFill/>
                <a:miter lim="800000"/>
                <a:headEnd/>
                <a:tailEnd/>
              </a:ln>
              <a:effectLst/>
            </p:spPr>
            <p:txBody>
              <a:bodyPr wrap="none">
                <a:prstTxWarp prst="textNoShape">
                  <a:avLst/>
                </a:prstTxWarp>
                <a:spAutoFit/>
              </a:bodyPr>
              <a:lstStyle/>
              <a:p>
                <a:r>
                  <a:rPr lang="it-IT"/>
                  <a:t>F</a:t>
                </a:r>
                <a:r>
                  <a:rPr lang="it-IT" baseline="-25000"/>
                  <a:t>24</a:t>
                </a:r>
              </a:p>
            </p:txBody>
          </p:sp>
          <p:sp>
            <p:nvSpPr>
              <p:cNvPr id="107" name="Line 116"/>
              <p:cNvSpPr>
                <a:spLocks noChangeShapeType="1"/>
              </p:cNvSpPr>
              <p:nvPr/>
            </p:nvSpPr>
            <p:spPr bwMode="auto">
              <a:xfrm>
                <a:off x="1610" y="2069"/>
                <a:ext cx="136"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grpSp>
          <p:nvGrpSpPr>
            <p:cNvPr id="108" name="Group 117"/>
            <p:cNvGrpSpPr>
              <a:grpSpLocks/>
            </p:cNvGrpSpPr>
            <p:nvPr/>
          </p:nvGrpSpPr>
          <p:grpSpPr bwMode="auto">
            <a:xfrm>
              <a:off x="3348038" y="4005263"/>
              <a:ext cx="557212" cy="503237"/>
              <a:chOff x="1565" y="1979"/>
              <a:chExt cx="351" cy="317"/>
            </a:xfrm>
          </p:grpSpPr>
          <p:sp>
            <p:nvSpPr>
              <p:cNvPr id="109" name="Text Box 118"/>
              <p:cNvSpPr txBox="1">
                <a:spLocks noChangeArrowheads="1"/>
              </p:cNvSpPr>
              <p:nvPr/>
            </p:nvSpPr>
            <p:spPr bwMode="auto">
              <a:xfrm>
                <a:off x="1733" y="1979"/>
                <a:ext cx="116" cy="288"/>
              </a:xfrm>
              <a:prstGeom prst="rect">
                <a:avLst/>
              </a:prstGeom>
              <a:noFill/>
              <a:ln w="9525">
                <a:noFill/>
                <a:miter lim="800000"/>
                <a:headEnd/>
                <a:tailEnd/>
              </a:ln>
              <a:effectLst/>
            </p:spPr>
            <p:txBody>
              <a:bodyPr wrap="none">
                <a:prstTxWarp prst="textNoShape">
                  <a:avLst/>
                </a:prstTxWarp>
                <a:spAutoFit/>
              </a:bodyPr>
              <a:lstStyle/>
              <a:p>
                <a:endParaRPr lang="it-IT"/>
              </a:p>
            </p:txBody>
          </p:sp>
          <p:sp>
            <p:nvSpPr>
              <p:cNvPr id="110" name="Text Box 119"/>
              <p:cNvSpPr txBox="1">
                <a:spLocks noChangeArrowheads="1"/>
              </p:cNvSpPr>
              <p:nvPr/>
            </p:nvSpPr>
            <p:spPr bwMode="auto">
              <a:xfrm>
                <a:off x="1565" y="2008"/>
                <a:ext cx="351" cy="288"/>
              </a:xfrm>
              <a:prstGeom prst="rect">
                <a:avLst/>
              </a:prstGeom>
              <a:noFill/>
              <a:ln w="9525">
                <a:noFill/>
                <a:miter lim="800000"/>
                <a:headEnd/>
                <a:tailEnd/>
              </a:ln>
              <a:effectLst/>
            </p:spPr>
            <p:txBody>
              <a:bodyPr wrap="none">
                <a:prstTxWarp prst="textNoShape">
                  <a:avLst/>
                </a:prstTxWarp>
                <a:spAutoFit/>
              </a:bodyPr>
              <a:lstStyle/>
              <a:p>
                <a:r>
                  <a:rPr lang="it-IT"/>
                  <a:t>F</a:t>
                </a:r>
                <a:r>
                  <a:rPr lang="it-IT" baseline="-25000"/>
                  <a:t>42</a:t>
                </a:r>
              </a:p>
            </p:txBody>
          </p:sp>
          <p:sp>
            <p:nvSpPr>
              <p:cNvPr id="111" name="Line 120"/>
              <p:cNvSpPr>
                <a:spLocks noChangeShapeType="1"/>
              </p:cNvSpPr>
              <p:nvPr/>
            </p:nvSpPr>
            <p:spPr bwMode="auto">
              <a:xfrm>
                <a:off x="1610" y="2069"/>
                <a:ext cx="136"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normAutofit fontScale="90000"/>
          </a:bodyPr>
          <a:lstStyle/>
          <a:p>
            <a:r>
              <a:rPr lang="it-IT" dirty="0" smtClean="0"/>
              <a:t>Teorema del moto del centro di massa</a:t>
            </a:r>
            <a:endParaRPr lang="it-IT" dirty="0"/>
          </a:p>
        </p:txBody>
      </p:sp>
      <p:graphicFrame>
        <p:nvGraphicFramePr>
          <p:cNvPr id="8" name="Object 7"/>
          <p:cNvGraphicFramePr>
            <a:graphicFrameLocks noChangeAspect="1"/>
          </p:cNvGraphicFramePr>
          <p:nvPr/>
        </p:nvGraphicFramePr>
        <p:xfrm>
          <a:off x="7315200" y="1447800"/>
          <a:ext cx="1555531" cy="609600"/>
        </p:xfrm>
        <a:graphic>
          <a:graphicData uri="http://schemas.openxmlformats.org/presentationml/2006/ole">
            <p:oleObj spid="_x0000_s52226" name="Equation" r:id="rId3" imgW="939800" imgH="368300" progId="Equation.3">
              <p:embed/>
            </p:oleObj>
          </a:graphicData>
        </a:graphic>
      </p:graphicFrame>
      <p:graphicFrame>
        <p:nvGraphicFramePr>
          <p:cNvPr id="10" name="Object 9"/>
          <p:cNvGraphicFramePr>
            <a:graphicFrameLocks/>
          </p:cNvGraphicFramePr>
          <p:nvPr/>
        </p:nvGraphicFramePr>
        <p:xfrm>
          <a:off x="1143000" y="1397000"/>
          <a:ext cx="6858000" cy="4064000"/>
        </p:xfrm>
        <a:graphic>
          <a:graphicData uri="http://schemas.openxmlformats.org/presentationml/2006/ole">
            <p:oleObj spid="_x0000_s52227" name="Equation" r:id="rId4" imgW="0" imgH="0" progId="Equation.3">
              <p:embed/>
            </p:oleObj>
          </a:graphicData>
        </a:graphic>
      </p:graphicFrame>
      <p:sp>
        <p:nvSpPr>
          <p:cNvPr id="11" name="Content Placeholder 10"/>
          <p:cNvSpPr>
            <a:spLocks noGrp="1"/>
          </p:cNvSpPr>
          <p:nvPr>
            <p:ph sz="quarter" idx="1"/>
          </p:nvPr>
        </p:nvSpPr>
        <p:spPr/>
        <p:txBody>
          <a:bodyPr/>
          <a:lstStyle/>
          <a:p>
            <a:r>
              <a:rPr lang="it-IT" dirty="0" smtClean="0"/>
              <a:t>sommando membro a membro tutte le equazioni</a:t>
            </a:r>
          </a:p>
          <a:p>
            <a:pPr>
              <a:buNone/>
            </a:pPr>
            <a:r>
              <a:rPr lang="it-IT" b="1" dirty="0" smtClean="0"/>
              <a:t>	</a:t>
            </a:r>
            <a:r>
              <a:rPr lang="it-IT" dirty="0" smtClean="0"/>
              <a:t>ed utilizzando il terzo principio della dinamica:</a:t>
            </a:r>
            <a:r>
              <a:rPr lang="it-IT" b="1" dirty="0" smtClean="0"/>
              <a:t> </a:t>
            </a:r>
          </a:p>
        </p:txBody>
      </p:sp>
      <p:graphicFrame>
        <p:nvGraphicFramePr>
          <p:cNvPr id="104" name="Object 12"/>
          <p:cNvGraphicFramePr>
            <a:graphicFrameLocks noChangeAspect="1"/>
          </p:cNvGraphicFramePr>
          <p:nvPr/>
        </p:nvGraphicFramePr>
        <p:xfrm>
          <a:off x="3962400" y="2895600"/>
          <a:ext cx="1625600" cy="869950"/>
        </p:xfrm>
        <a:graphic>
          <a:graphicData uri="http://schemas.openxmlformats.org/presentationml/2006/ole">
            <p:oleObj spid="_x0000_s52228" name="Equation" r:id="rId5" imgW="736560" imgH="393480" progId="Equation.3">
              <p:embed/>
            </p:oleObj>
          </a:graphicData>
        </a:graphic>
      </p:graphicFrame>
      <p:graphicFrame>
        <p:nvGraphicFramePr>
          <p:cNvPr id="108" name="Object 14"/>
          <p:cNvGraphicFramePr>
            <a:graphicFrameLocks noChangeAspect="1"/>
          </p:cNvGraphicFramePr>
          <p:nvPr/>
        </p:nvGraphicFramePr>
        <p:xfrm>
          <a:off x="3929062" y="5367338"/>
          <a:ext cx="1709738" cy="560387"/>
        </p:xfrm>
        <a:graphic>
          <a:graphicData uri="http://schemas.openxmlformats.org/presentationml/2006/ole">
            <p:oleObj spid="_x0000_s52229" name="Equation" r:id="rId6" imgW="774360" imgH="253800" progId="Equation.3">
              <p:embed/>
            </p:oleObj>
          </a:graphicData>
        </a:graphic>
      </p:graphicFrame>
      <p:graphicFrame>
        <p:nvGraphicFramePr>
          <p:cNvPr id="112" name="Object 17"/>
          <p:cNvGraphicFramePr>
            <a:graphicFrameLocks noChangeAspect="1"/>
          </p:cNvGraphicFramePr>
          <p:nvPr/>
        </p:nvGraphicFramePr>
        <p:xfrm>
          <a:off x="3897312" y="4278313"/>
          <a:ext cx="1738313" cy="869950"/>
        </p:xfrm>
        <a:graphic>
          <a:graphicData uri="http://schemas.openxmlformats.org/presentationml/2006/ole">
            <p:oleObj spid="_x0000_s52230" name="Equation" r:id="rId7" imgW="787320" imgH="393480" progId="Equation.3">
              <p:embed/>
            </p:oleObj>
          </a:graphicData>
        </a:graphic>
      </p:graphicFrame>
      <p:sp>
        <p:nvSpPr>
          <p:cNvPr id="113" name="Text Box 20"/>
          <p:cNvSpPr txBox="1">
            <a:spLocks noChangeArrowheads="1"/>
          </p:cNvSpPr>
          <p:nvPr/>
        </p:nvSpPr>
        <p:spPr bwMode="auto">
          <a:xfrm>
            <a:off x="5905500" y="4487863"/>
            <a:ext cx="2973387" cy="1187450"/>
          </a:xfrm>
          <a:prstGeom prst="rect">
            <a:avLst/>
          </a:prstGeom>
          <a:noFill/>
          <a:ln w="9525">
            <a:noFill/>
            <a:miter lim="800000"/>
            <a:headEnd/>
            <a:tailEnd/>
          </a:ln>
          <a:effectLst/>
        </p:spPr>
        <p:txBody>
          <a:bodyPr wrap="none">
            <a:prstTxWarp prst="textNoShape">
              <a:avLst/>
            </a:prstTxWarp>
            <a:spAutoFit/>
          </a:bodyPr>
          <a:lstStyle/>
          <a:p>
            <a:r>
              <a:rPr lang="it-IT"/>
              <a:t>attribuendo al centro </a:t>
            </a:r>
          </a:p>
          <a:p>
            <a:r>
              <a:rPr lang="it-IT"/>
              <a:t>di massa tutta la massa</a:t>
            </a:r>
          </a:p>
          <a:p>
            <a:r>
              <a:rPr lang="it-IT"/>
              <a:t>del sistema</a:t>
            </a:r>
          </a:p>
        </p:txBody>
      </p:sp>
      <p:sp>
        <p:nvSpPr>
          <p:cNvPr id="114" name="AutoShape 21"/>
          <p:cNvSpPr>
            <a:spLocks/>
          </p:cNvSpPr>
          <p:nvPr/>
        </p:nvSpPr>
        <p:spPr bwMode="auto">
          <a:xfrm>
            <a:off x="5638800" y="4056063"/>
            <a:ext cx="288925" cy="2016125"/>
          </a:xfrm>
          <a:prstGeom prst="rightBrace">
            <a:avLst>
              <a:gd name="adj1" fmla="val 58150"/>
              <a:gd name="adj2" fmla="val 50000"/>
            </a:avLst>
          </a:prstGeom>
          <a:noFill/>
          <a:ln w="9525">
            <a:solidFill>
              <a:schemeClr val="tx1"/>
            </a:solidFill>
            <a:round/>
            <a:headEnd/>
            <a:tailEnd/>
          </a:ln>
          <a:effectLst/>
        </p:spPr>
        <p:txBody>
          <a:bodyPr wrap="none" anchor="ctr">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4213" y="333375"/>
            <a:ext cx="8208962" cy="515938"/>
          </a:xfrm>
        </p:spPr>
        <p:txBody>
          <a:bodyPr>
            <a:normAutofit fontScale="90000"/>
          </a:bodyPr>
          <a:lstStyle/>
          <a:p>
            <a:r>
              <a:rPr lang="it-IT" sz="4000"/>
              <a:t>Teorema del moto del centro di massa</a:t>
            </a:r>
          </a:p>
        </p:txBody>
      </p:sp>
      <p:graphicFrame>
        <p:nvGraphicFramePr>
          <p:cNvPr id="23559" name="Object 7"/>
          <p:cNvGraphicFramePr>
            <a:graphicFrameLocks noChangeAspect="1"/>
          </p:cNvGraphicFramePr>
          <p:nvPr/>
        </p:nvGraphicFramePr>
        <p:xfrm>
          <a:off x="4446588" y="3429000"/>
          <a:ext cx="1709737" cy="560388"/>
        </p:xfrm>
        <a:graphic>
          <a:graphicData uri="http://schemas.openxmlformats.org/presentationml/2006/ole">
            <p:oleObj spid="_x0000_s55298" name="Equation" r:id="rId3" imgW="774360" imgH="253800" progId="Equation.3">
              <p:embed/>
            </p:oleObj>
          </a:graphicData>
        </a:graphic>
      </p:graphicFrame>
      <p:graphicFrame>
        <p:nvGraphicFramePr>
          <p:cNvPr id="23562" name="Object 10"/>
          <p:cNvGraphicFramePr>
            <a:graphicFrameLocks noChangeAspect="1"/>
          </p:cNvGraphicFramePr>
          <p:nvPr/>
        </p:nvGraphicFramePr>
        <p:xfrm>
          <a:off x="1187450" y="3284538"/>
          <a:ext cx="1738313" cy="869950"/>
        </p:xfrm>
        <a:graphic>
          <a:graphicData uri="http://schemas.openxmlformats.org/presentationml/2006/ole">
            <p:oleObj spid="_x0000_s55299" name="Equation" r:id="rId4" imgW="787320" imgH="393480" progId="Equation.3">
              <p:embed/>
            </p:oleObj>
          </a:graphicData>
        </a:graphic>
      </p:graphicFrame>
      <p:sp>
        <p:nvSpPr>
          <p:cNvPr id="23567" name="Text Box 15"/>
          <p:cNvSpPr txBox="1">
            <a:spLocks noChangeArrowheads="1"/>
          </p:cNvSpPr>
          <p:nvPr/>
        </p:nvSpPr>
        <p:spPr bwMode="auto">
          <a:xfrm>
            <a:off x="609600" y="1143000"/>
            <a:ext cx="8202962" cy="1815882"/>
          </a:xfrm>
          <a:prstGeom prst="rect">
            <a:avLst/>
          </a:prstGeom>
          <a:noFill/>
          <a:ln w="9525">
            <a:noFill/>
            <a:miter lim="800000"/>
            <a:headEnd/>
            <a:tailEnd/>
          </a:ln>
          <a:effectLst/>
        </p:spPr>
        <p:txBody>
          <a:bodyPr wrap="none">
            <a:prstTxWarp prst="textNoShape">
              <a:avLst/>
            </a:prstTxWarp>
            <a:spAutoFit/>
          </a:bodyPr>
          <a:lstStyle/>
          <a:p>
            <a:r>
              <a:rPr lang="it-IT" sz="2800" dirty="0" smtClean="0"/>
              <a:t>Queste </a:t>
            </a:r>
            <a:r>
              <a:rPr lang="it-IT" sz="2800" dirty="0"/>
              <a:t>equazioni</a:t>
            </a:r>
            <a:r>
              <a:rPr lang="it-IT" sz="2800" dirty="0" smtClean="0"/>
              <a:t>  </a:t>
            </a:r>
            <a:r>
              <a:rPr lang="it-IT" sz="2800" dirty="0"/>
              <a:t>ci dicono che, se attribuiamo al centro di </a:t>
            </a:r>
          </a:p>
          <a:p>
            <a:r>
              <a:rPr lang="it-IT" sz="2800" dirty="0"/>
              <a:t>massa tutta la massa del sistema, la dinamica di questo punto è </a:t>
            </a:r>
          </a:p>
          <a:p>
            <a:r>
              <a:rPr lang="it-IT" sz="2800" dirty="0"/>
              <a:t>governata dalla 2° legge di Newton, scritta considerando solo </a:t>
            </a:r>
          </a:p>
          <a:p>
            <a:r>
              <a:rPr lang="it-IT" sz="2800" dirty="0"/>
              <a:t>le forze esterne (tutte) ed ignorando le forze interne. </a:t>
            </a:r>
          </a:p>
        </p:txBody>
      </p:sp>
      <p:sp>
        <p:nvSpPr>
          <p:cNvPr id="23568" name="AutoShape 16"/>
          <p:cNvSpPr>
            <a:spLocks noChangeArrowheads="1"/>
          </p:cNvSpPr>
          <p:nvPr/>
        </p:nvSpPr>
        <p:spPr bwMode="auto">
          <a:xfrm>
            <a:off x="3276600" y="3500438"/>
            <a:ext cx="863600" cy="433387"/>
          </a:xfrm>
          <a:prstGeom prst="leftRightArrow">
            <a:avLst>
              <a:gd name="adj1" fmla="val 50000"/>
              <a:gd name="adj2" fmla="val 39854"/>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it-IT"/>
          </a:p>
        </p:txBody>
      </p:sp>
      <p:sp>
        <p:nvSpPr>
          <p:cNvPr id="23570" name="Line 18"/>
          <p:cNvSpPr>
            <a:spLocks noChangeShapeType="1"/>
          </p:cNvSpPr>
          <p:nvPr/>
        </p:nvSpPr>
        <p:spPr bwMode="auto">
          <a:xfrm flipV="1">
            <a:off x="323850" y="4365625"/>
            <a:ext cx="0" cy="215900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sp>
        <p:nvSpPr>
          <p:cNvPr id="23571" name="Line 19"/>
          <p:cNvSpPr>
            <a:spLocks noChangeShapeType="1"/>
          </p:cNvSpPr>
          <p:nvPr/>
        </p:nvSpPr>
        <p:spPr bwMode="auto">
          <a:xfrm>
            <a:off x="323850" y="6524625"/>
            <a:ext cx="2519363" cy="0"/>
          </a:xfrm>
          <a:prstGeom prst="line">
            <a:avLst/>
          </a:prstGeom>
          <a:noFill/>
          <a:ln w="9525">
            <a:solidFill>
              <a:schemeClr val="tx1"/>
            </a:solidFill>
            <a:round/>
            <a:headEnd/>
            <a:tailEnd type="triangle" w="med" len="med"/>
          </a:ln>
          <a:effectLst/>
        </p:spPr>
        <p:txBody>
          <a:bodyPr>
            <a:prstTxWarp prst="textNoShape">
              <a:avLst/>
            </a:prstTxWarp>
          </a:bodyPr>
          <a:lstStyle/>
          <a:p>
            <a:endParaRPr lang="it-IT"/>
          </a:p>
        </p:txBody>
      </p:sp>
      <p:sp>
        <p:nvSpPr>
          <p:cNvPr id="23573" name="Arc 21"/>
          <p:cNvSpPr>
            <a:spLocks/>
          </p:cNvSpPr>
          <p:nvPr/>
        </p:nvSpPr>
        <p:spPr bwMode="auto">
          <a:xfrm rot="9857910" flipH="1" flipV="1">
            <a:off x="374650" y="5662613"/>
            <a:ext cx="2032000" cy="1616075"/>
          </a:xfrm>
          <a:custGeom>
            <a:avLst/>
            <a:gdLst>
              <a:gd name="G0" fmla="+- 15635 0 0"/>
              <a:gd name="G1" fmla="+- 21600 0 0"/>
              <a:gd name="G2" fmla="+- 21600 0 0"/>
              <a:gd name="T0" fmla="*/ 0 w 36396"/>
              <a:gd name="T1" fmla="*/ 6697 h 21600"/>
              <a:gd name="T2" fmla="*/ 36396 w 36396"/>
              <a:gd name="T3" fmla="*/ 15640 h 21600"/>
              <a:gd name="T4" fmla="*/ 15635 w 36396"/>
              <a:gd name="T5" fmla="*/ 21600 h 21600"/>
            </a:gdLst>
            <a:ahLst/>
            <a:cxnLst>
              <a:cxn ang="0">
                <a:pos x="T0" y="T1"/>
              </a:cxn>
              <a:cxn ang="0">
                <a:pos x="T2" y="T3"/>
              </a:cxn>
              <a:cxn ang="0">
                <a:pos x="T4" y="T5"/>
              </a:cxn>
            </a:cxnLst>
            <a:rect l="0" t="0" r="r" b="b"/>
            <a:pathLst>
              <a:path w="36396" h="21600" fill="none" extrusionOk="0">
                <a:moveTo>
                  <a:pt x="-1" y="6696"/>
                </a:moveTo>
                <a:cubicBezTo>
                  <a:pt x="4076" y="2420"/>
                  <a:pt x="9726" y="-1"/>
                  <a:pt x="15635" y="-1"/>
                </a:cubicBezTo>
                <a:cubicBezTo>
                  <a:pt x="25268" y="-1"/>
                  <a:pt x="33738" y="6379"/>
                  <a:pt x="36396" y="15639"/>
                </a:cubicBezTo>
              </a:path>
              <a:path w="36396" h="21600" stroke="0" extrusionOk="0">
                <a:moveTo>
                  <a:pt x="-1" y="6696"/>
                </a:moveTo>
                <a:cubicBezTo>
                  <a:pt x="4076" y="2420"/>
                  <a:pt x="9726" y="-1"/>
                  <a:pt x="15635" y="-1"/>
                </a:cubicBezTo>
                <a:cubicBezTo>
                  <a:pt x="25268" y="-1"/>
                  <a:pt x="33738" y="6379"/>
                  <a:pt x="36396" y="15639"/>
                </a:cubicBezTo>
                <a:lnTo>
                  <a:pt x="15635" y="21600"/>
                </a:lnTo>
                <a:close/>
              </a:path>
            </a:pathLst>
          </a:custGeom>
          <a:noFill/>
          <a:ln w="9525">
            <a:solidFill>
              <a:schemeClr val="tx1"/>
            </a:solidFill>
            <a:round/>
            <a:headEnd/>
            <a:tailEnd/>
          </a:ln>
          <a:effectLst/>
        </p:spPr>
        <p:txBody>
          <a:bodyPr wrap="none" anchor="ctr">
            <a:prstTxWarp prst="textNoShape">
              <a:avLst/>
            </a:prstTxWarp>
          </a:bodyPr>
          <a:lstStyle/>
          <a:p>
            <a:endParaRPr lang="it-IT"/>
          </a:p>
        </p:txBody>
      </p:sp>
      <p:sp>
        <p:nvSpPr>
          <p:cNvPr id="23574" name="Oval 22"/>
          <p:cNvSpPr>
            <a:spLocks noChangeArrowheads="1"/>
          </p:cNvSpPr>
          <p:nvPr/>
        </p:nvSpPr>
        <p:spPr bwMode="auto">
          <a:xfrm>
            <a:off x="1549400" y="5876925"/>
            <a:ext cx="71438" cy="73025"/>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it-IT"/>
          </a:p>
        </p:txBody>
      </p:sp>
      <p:sp>
        <p:nvSpPr>
          <p:cNvPr id="23575" name="Oval 23"/>
          <p:cNvSpPr>
            <a:spLocks noChangeArrowheads="1"/>
          </p:cNvSpPr>
          <p:nvPr/>
        </p:nvSpPr>
        <p:spPr bwMode="auto">
          <a:xfrm>
            <a:off x="1619250" y="5589588"/>
            <a:ext cx="69850" cy="73025"/>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it-IT"/>
          </a:p>
        </p:txBody>
      </p:sp>
      <p:sp>
        <p:nvSpPr>
          <p:cNvPr id="23576" name="Text Box 24"/>
          <p:cNvSpPr txBox="1">
            <a:spLocks noChangeArrowheads="1"/>
          </p:cNvSpPr>
          <p:nvPr/>
        </p:nvSpPr>
        <p:spPr bwMode="auto">
          <a:xfrm>
            <a:off x="3352800" y="4508718"/>
            <a:ext cx="5660524" cy="1815882"/>
          </a:xfrm>
          <a:prstGeom prst="rect">
            <a:avLst/>
          </a:prstGeom>
          <a:noFill/>
          <a:ln w="9525">
            <a:noFill/>
            <a:miter lim="800000"/>
            <a:headEnd/>
            <a:tailEnd/>
          </a:ln>
          <a:effectLst/>
        </p:spPr>
        <p:txBody>
          <a:bodyPr wrap="none">
            <a:prstTxWarp prst="textNoShape">
              <a:avLst/>
            </a:prstTxWarp>
            <a:spAutoFit/>
          </a:bodyPr>
          <a:lstStyle/>
          <a:p>
            <a:r>
              <a:rPr lang="it-IT" sz="2800" dirty="0"/>
              <a:t>Ad esempio, il moto del centro di massa</a:t>
            </a:r>
          </a:p>
          <a:p>
            <a:r>
              <a:rPr lang="it-IT" sz="2800" dirty="0"/>
              <a:t>di una palla di cannone che esplode a metà </a:t>
            </a:r>
          </a:p>
          <a:p>
            <a:r>
              <a:rPr lang="it-IT" sz="2800" dirty="0"/>
              <a:t>della sua traiettoria è sempre parabolico, </a:t>
            </a:r>
          </a:p>
          <a:p>
            <a:r>
              <a:rPr lang="it-IT" sz="2800" dirty="0"/>
              <a:t>anche dopo l’esplosione.  </a:t>
            </a:r>
          </a:p>
        </p:txBody>
      </p:sp>
      <p:sp>
        <p:nvSpPr>
          <p:cNvPr id="23577" name="Oval 25"/>
          <p:cNvSpPr>
            <a:spLocks noChangeArrowheads="1"/>
          </p:cNvSpPr>
          <p:nvPr/>
        </p:nvSpPr>
        <p:spPr bwMode="auto">
          <a:xfrm>
            <a:off x="252413" y="6381750"/>
            <a:ext cx="215900" cy="2159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23578" name="Oval 26"/>
          <p:cNvSpPr>
            <a:spLocks noChangeArrowheads="1"/>
          </p:cNvSpPr>
          <p:nvPr/>
        </p:nvSpPr>
        <p:spPr bwMode="auto">
          <a:xfrm>
            <a:off x="468313" y="5949950"/>
            <a:ext cx="215900" cy="2159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23579" name="Oval 27"/>
          <p:cNvSpPr>
            <a:spLocks noChangeArrowheads="1"/>
          </p:cNvSpPr>
          <p:nvPr/>
        </p:nvSpPr>
        <p:spPr bwMode="auto">
          <a:xfrm>
            <a:off x="900113" y="5661025"/>
            <a:ext cx="215900" cy="215900"/>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it-IT"/>
          </a:p>
        </p:txBody>
      </p:sp>
      <p:sp>
        <p:nvSpPr>
          <p:cNvPr id="23580" name="Oval 28"/>
          <p:cNvSpPr>
            <a:spLocks noChangeArrowheads="1"/>
          </p:cNvSpPr>
          <p:nvPr/>
        </p:nvSpPr>
        <p:spPr bwMode="auto">
          <a:xfrm>
            <a:off x="1474788" y="5732463"/>
            <a:ext cx="73025" cy="73025"/>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it-IT"/>
          </a:p>
        </p:txBody>
      </p:sp>
      <p:sp>
        <p:nvSpPr>
          <p:cNvPr id="23581" name="Oval 29"/>
          <p:cNvSpPr>
            <a:spLocks noChangeArrowheads="1"/>
          </p:cNvSpPr>
          <p:nvPr/>
        </p:nvSpPr>
        <p:spPr bwMode="auto">
          <a:xfrm>
            <a:off x="1331913" y="5876925"/>
            <a:ext cx="69850" cy="73025"/>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it-IT"/>
          </a:p>
        </p:txBody>
      </p:sp>
      <p:sp>
        <p:nvSpPr>
          <p:cNvPr id="23582" name="Oval 30"/>
          <p:cNvSpPr>
            <a:spLocks noChangeArrowheads="1"/>
          </p:cNvSpPr>
          <p:nvPr/>
        </p:nvSpPr>
        <p:spPr bwMode="auto">
          <a:xfrm>
            <a:off x="1838325" y="5732463"/>
            <a:ext cx="69850" cy="73025"/>
          </a:xfrm>
          <a:prstGeom prst="ellipse">
            <a:avLst/>
          </a:prstGeom>
          <a:solidFill>
            <a:srgbClr val="FFCC00"/>
          </a:solidFill>
          <a:ln w="9525">
            <a:solidFill>
              <a:schemeClr val="tx1"/>
            </a:solidFill>
            <a:round/>
            <a:headEnd/>
            <a:tailEnd/>
          </a:ln>
          <a:effectLst/>
        </p:spPr>
        <p:txBody>
          <a:bodyPr wrap="none" anchor="ctr">
            <a:prstTxWarp prst="textNoShape">
              <a:avLst/>
            </a:prstTxWarp>
          </a:bodyPr>
          <a:lstStyle/>
          <a:p>
            <a:endParaRPr lang="it-IT"/>
          </a:p>
        </p:txBody>
      </p:sp>
      <p:sp>
        <p:nvSpPr>
          <p:cNvPr id="23583" name="Oval 31"/>
          <p:cNvSpPr>
            <a:spLocks noChangeArrowheads="1"/>
          </p:cNvSpPr>
          <p:nvPr/>
        </p:nvSpPr>
        <p:spPr bwMode="auto">
          <a:xfrm>
            <a:off x="1262063" y="5661025"/>
            <a:ext cx="69850" cy="73025"/>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it-IT"/>
          </a:p>
        </p:txBody>
      </p:sp>
      <p:sp>
        <p:nvSpPr>
          <p:cNvPr id="23584" name="Oval 32"/>
          <p:cNvSpPr>
            <a:spLocks noChangeArrowheads="1"/>
          </p:cNvSpPr>
          <p:nvPr/>
        </p:nvSpPr>
        <p:spPr bwMode="auto">
          <a:xfrm>
            <a:off x="1406525" y="5516563"/>
            <a:ext cx="69850" cy="73025"/>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it-IT"/>
          </a:p>
        </p:txBody>
      </p:sp>
      <p:sp>
        <p:nvSpPr>
          <p:cNvPr id="23585" name="Oval 33"/>
          <p:cNvSpPr>
            <a:spLocks noChangeArrowheads="1"/>
          </p:cNvSpPr>
          <p:nvPr/>
        </p:nvSpPr>
        <p:spPr bwMode="auto">
          <a:xfrm>
            <a:off x="1622425" y="5805488"/>
            <a:ext cx="69850" cy="73025"/>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it-IT"/>
          </a:p>
        </p:txBody>
      </p:sp>
      <p:sp>
        <p:nvSpPr>
          <p:cNvPr id="23586" name="Oval 34"/>
          <p:cNvSpPr>
            <a:spLocks noChangeArrowheads="1"/>
          </p:cNvSpPr>
          <p:nvPr/>
        </p:nvSpPr>
        <p:spPr bwMode="auto">
          <a:xfrm>
            <a:off x="1331913" y="5734050"/>
            <a:ext cx="69850" cy="73025"/>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it-IT"/>
          </a:p>
        </p:txBody>
      </p:sp>
      <p:sp>
        <p:nvSpPr>
          <p:cNvPr id="23587" name="Oval 35"/>
          <p:cNvSpPr>
            <a:spLocks noChangeArrowheads="1"/>
          </p:cNvSpPr>
          <p:nvPr/>
        </p:nvSpPr>
        <p:spPr bwMode="auto">
          <a:xfrm>
            <a:off x="1547813" y="5588000"/>
            <a:ext cx="69850" cy="73025"/>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it-IT"/>
          </a:p>
        </p:txBody>
      </p:sp>
      <p:sp>
        <p:nvSpPr>
          <p:cNvPr id="23588" name="Oval 36"/>
          <p:cNvSpPr>
            <a:spLocks noChangeArrowheads="1"/>
          </p:cNvSpPr>
          <p:nvPr/>
        </p:nvSpPr>
        <p:spPr bwMode="auto">
          <a:xfrm>
            <a:off x="1358900" y="5589588"/>
            <a:ext cx="69850" cy="73025"/>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it-IT"/>
          </a:p>
        </p:txBody>
      </p:sp>
      <p:sp>
        <p:nvSpPr>
          <p:cNvPr id="23589" name="Oval 37"/>
          <p:cNvSpPr>
            <a:spLocks noChangeArrowheads="1"/>
          </p:cNvSpPr>
          <p:nvPr/>
        </p:nvSpPr>
        <p:spPr bwMode="auto">
          <a:xfrm>
            <a:off x="1547813" y="5734050"/>
            <a:ext cx="69850" cy="73025"/>
          </a:xfrm>
          <a:prstGeom prst="ellipse">
            <a:avLst/>
          </a:prstGeom>
          <a:solidFill>
            <a:srgbClr val="FF0000"/>
          </a:solidFill>
          <a:ln w="9525">
            <a:solidFill>
              <a:schemeClr val="tx1"/>
            </a:solidFill>
            <a:round/>
            <a:headEnd/>
            <a:tailEnd/>
          </a:ln>
          <a:effectLst/>
        </p:spPr>
        <p:txBody>
          <a:bodyPr wrap="none" anchor="ctr">
            <a:prstTxWarp prst="textNoShape">
              <a:avLst/>
            </a:prstTxWarp>
          </a:bodyPr>
          <a:lstStyle/>
          <a:p>
            <a:endParaRPr lang="it-IT"/>
          </a:p>
        </p:txBody>
      </p:sp>
      <p:sp>
        <p:nvSpPr>
          <p:cNvPr id="23590" name="Oval 38"/>
          <p:cNvSpPr>
            <a:spLocks noChangeArrowheads="1"/>
          </p:cNvSpPr>
          <p:nvPr/>
        </p:nvSpPr>
        <p:spPr bwMode="auto">
          <a:xfrm>
            <a:off x="2051050" y="6235700"/>
            <a:ext cx="71438" cy="73025"/>
          </a:xfrm>
          <a:prstGeom prst="ellipse">
            <a:avLst/>
          </a:prstGeom>
          <a:solidFill>
            <a:srgbClr val="FFCC00"/>
          </a:solidFill>
          <a:ln w="9525">
            <a:solidFill>
              <a:schemeClr val="tx1"/>
            </a:solidFill>
            <a:round/>
            <a:headEnd/>
            <a:tailEnd/>
          </a:ln>
          <a:effectLst/>
        </p:spPr>
        <p:txBody>
          <a:bodyPr wrap="none" anchor="ctr">
            <a:prstTxWarp prst="textNoShape">
              <a:avLst/>
            </a:prstTxWarp>
          </a:bodyPr>
          <a:lstStyle/>
          <a:p>
            <a:endParaRPr lang="it-IT"/>
          </a:p>
        </p:txBody>
      </p:sp>
      <p:sp>
        <p:nvSpPr>
          <p:cNvPr id="23591" name="Oval 39"/>
          <p:cNvSpPr>
            <a:spLocks noChangeArrowheads="1"/>
          </p:cNvSpPr>
          <p:nvPr/>
        </p:nvSpPr>
        <p:spPr bwMode="auto">
          <a:xfrm>
            <a:off x="2270125" y="5948363"/>
            <a:ext cx="69850" cy="73025"/>
          </a:xfrm>
          <a:prstGeom prst="ellipse">
            <a:avLst/>
          </a:prstGeom>
          <a:solidFill>
            <a:srgbClr val="FFCC00"/>
          </a:solidFill>
          <a:ln w="9525">
            <a:solidFill>
              <a:schemeClr val="tx1"/>
            </a:solidFill>
            <a:round/>
            <a:headEnd/>
            <a:tailEnd/>
          </a:ln>
          <a:effectLst/>
        </p:spPr>
        <p:txBody>
          <a:bodyPr wrap="none" anchor="ctr">
            <a:prstTxWarp prst="textNoShape">
              <a:avLst/>
            </a:prstTxWarp>
          </a:bodyPr>
          <a:lstStyle/>
          <a:p>
            <a:endParaRPr lang="it-IT"/>
          </a:p>
        </p:txBody>
      </p:sp>
      <p:sp>
        <p:nvSpPr>
          <p:cNvPr id="23592" name="Oval 40"/>
          <p:cNvSpPr>
            <a:spLocks noChangeArrowheads="1"/>
          </p:cNvSpPr>
          <p:nvPr/>
        </p:nvSpPr>
        <p:spPr bwMode="auto">
          <a:xfrm>
            <a:off x="1905000" y="5948363"/>
            <a:ext cx="144463" cy="144462"/>
          </a:xfrm>
          <a:prstGeom prst="ellipse">
            <a:avLst/>
          </a:prstGeom>
          <a:solidFill>
            <a:srgbClr val="FFCC00"/>
          </a:solidFill>
          <a:ln w="9525">
            <a:solidFill>
              <a:schemeClr val="tx1"/>
            </a:solidFill>
            <a:round/>
            <a:headEnd/>
            <a:tailEnd/>
          </a:ln>
          <a:effectLst/>
        </p:spPr>
        <p:txBody>
          <a:bodyPr wrap="none" anchor="ctr">
            <a:prstTxWarp prst="textNoShape">
              <a:avLst/>
            </a:prstTxWarp>
          </a:bodyPr>
          <a:lstStyle/>
          <a:p>
            <a:endParaRPr lang="it-IT"/>
          </a:p>
        </p:txBody>
      </p:sp>
      <p:sp>
        <p:nvSpPr>
          <p:cNvPr id="23593" name="Oval 41"/>
          <p:cNvSpPr>
            <a:spLocks noChangeArrowheads="1"/>
          </p:cNvSpPr>
          <p:nvPr/>
        </p:nvSpPr>
        <p:spPr bwMode="auto">
          <a:xfrm>
            <a:off x="1909763" y="6164263"/>
            <a:ext cx="69850" cy="73025"/>
          </a:xfrm>
          <a:prstGeom prst="ellipse">
            <a:avLst/>
          </a:prstGeom>
          <a:solidFill>
            <a:srgbClr val="FFCC00"/>
          </a:solidFill>
          <a:ln w="9525">
            <a:solidFill>
              <a:schemeClr val="tx1"/>
            </a:solidFill>
            <a:round/>
            <a:headEnd/>
            <a:tailEnd/>
          </a:ln>
          <a:effectLst/>
        </p:spPr>
        <p:txBody>
          <a:bodyPr wrap="none" anchor="ctr">
            <a:prstTxWarp prst="textNoShape">
              <a:avLst/>
            </a:prstTxWarp>
          </a:bodyPr>
          <a:lstStyle/>
          <a:p>
            <a:endParaRPr lang="it-IT"/>
          </a:p>
        </p:txBody>
      </p:sp>
      <p:sp>
        <p:nvSpPr>
          <p:cNvPr id="23594" name="Oval 42"/>
          <p:cNvSpPr>
            <a:spLocks noChangeArrowheads="1"/>
          </p:cNvSpPr>
          <p:nvPr/>
        </p:nvSpPr>
        <p:spPr bwMode="auto">
          <a:xfrm>
            <a:off x="2270125" y="6019800"/>
            <a:ext cx="69850" cy="73025"/>
          </a:xfrm>
          <a:prstGeom prst="ellipse">
            <a:avLst/>
          </a:prstGeom>
          <a:solidFill>
            <a:srgbClr val="FFCC00"/>
          </a:solidFill>
          <a:ln w="9525">
            <a:solidFill>
              <a:schemeClr val="tx1"/>
            </a:solidFill>
            <a:round/>
            <a:headEnd/>
            <a:tailEnd/>
          </a:ln>
          <a:effectLst/>
        </p:spPr>
        <p:txBody>
          <a:bodyPr wrap="none" anchor="ctr">
            <a:prstTxWarp prst="textNoShape">
              <a:avLst/>
            </a:prstTxWarp>
          </a:bodyPr>
          <a:lstStyle/>
          <a:p>
            <a:endParaRPr lang="it-IT"/>
          </a:p>
        </p:txBody>
      </p:sp>
      <p:sp>
        <p:nvSpPr>
          <p:cNvPr id="23595" name="Oval 43"/>
          <p:cNvSpPr>
            <a:spLocks noChangeArrowheads="1"/>
          </p:cNvSpPr>
          <p:nvPr/>
        </p:nvSpPr>
        <p:spPr bwMode="auto">
          <a:xfrm>
            <a:off x="1692275" y="5948363"/>
            <a:ext cx="69850" cy="73025"/>
          </a:xfrm>
          <a:prstGeom prst="ellipse">
            <a:avLst/>
          </a:prstGeom>
          <a:solidFill>
            <a:srgbClr val="FFCC00"/>
          </a:solidFill>
          <a:ln w="9525">
            <a:solidFill>
              <a:schemeClr val="tx1"/>
            </a:solidFill>
            <a:round/>
            <a:headEnd/>
            <a:tailEnd/>
          </a:ln>
          <a:effectLst/>
        </p:spPr>
        <p:txBody>
          <a:bodyPr wrap="none" anchor="ctr">
            <a:prstTxWarp prst="textNoShape">
              <a:avLst/>
            </a:prstTxWarp>
          </a:bodyPr>
          <a:lstStyle/>
          <a:p>
            <a:endParaRPr lang="it-IT"/>
          </a:p>
        </p:txBody>
      </p:sp>
      <p:sp>
        <p:nvSpPr>
          <p:cNvPr id="23596" name="Oval 44"/>
          <p:cNvSpPr>
            <a:spLocks noChangeArrowheads="1"/>
          </p:cNvSpPr>
          <p:nvPr/>
        </p:nvSpPr>
        <p:spPr bwMode="auto">
          <a:xfrm>
            <a:off x="1908175" y="5803900"/>
            <a:ext cx="69850" cy="73025"/>
          </a:xfrm>
          <a:prstGeom prst="ellipse">
            <a:avLst/>
          </a:prstGeom>
          <a:solidFill>
            <a:srgbClr val="FFCC00"/>
          </a:solidFill>
          <a:ln w="9525">
            <a:solidFill>
              <a:schemeClr val="tx1"/>
            </a:solidFill>
            <a:round/>
            <a:headEnd/>
            <a:tailEnd/>
          </a:ln>
          <a:effectLst/>
        </p:spPr>
        <p:txBody>
          <a:bodyPr wrap="none" anchor="ctr">
            <a:prstTxWarp prst="textNoShape">
              <a:avLst/>
            </a:prstTxWarp>
          </a:bodyPr>
          <a:lstStyle/>
          <a:p>
            <a:endParaRPr lang="it-IT"/>
          </a:p>
        </p:txBody>
      </p:sp>
      <p:sp>
        <p:nvSpPr>
          <p:cNvPr id="23597" name="Oval 45"/>
          <p:cNvSpPr>
            <a:spLocks noChangeArrowheads="1"/>
          </p:cNvSpPr>
          <p:nvPr/>
        </p:nvSpPr>
        <p:spPr bwMode="auto">
          <a:xfrm>
            <a:off x="2120900" y="6235700"/>
            <a:ext cx="69850" cy="73025"/>
          </a:xfrm>
          <a:prstGeom prst="ellipse">
            <a:avLst/>
          </a:prstGeom>
          <a:solidFill>
            <a:srgbClr val="FFCC00"/>
          </a:solidFill>
          <a:ln w="9525">
            <a:solidFill>
              <a:schemeClr val="tx1"/>
            </a:solidFill>
            <a:round/>
            <a:headEnd/>
            <a:tailEnd/>
          </a:ln>
          <a:effectLst/>
        </p:spPr>
        <p:txBody>
          <a:bodyPr wrap="none" anchor="ctr">
            <a:prstTxWarp prst="textNoShape">
              <a:avLst/>
            </a:prstTxWarp>
          </a:bodyPr>
          <a:lstStyle/>
          <a:p>
            <a:endParaRPr lang="it-IT"/>
          </a:p>
        </p:txBody>
      </p:sp>
      <p:sp>
        <p:nvSpPr>
          <p:cNvPr id="23598" name="Oval 46"/>
          <p:cNvSpPr>
            <a:spLocks noChangeArrowheads="1"/>
          </p:cNvSpPr>
          <p:nvPr/>
        </p:nvSpPr>
        <p:spPr bwMode="auto">
          <a:xfrm>
            <a:off x="1763713" y="6164263"/>
            <a:ext cx="69850" cy="73025"/>
          </a:xfrm>
          <a:prstGeom prst="ellipse">
            <a:avLst/>
          </a:prstGeom>
          <a:solidFill>
            <a:srgbClr val="FFCC00"/>
          </a:solidFill>
          <a:ln w="9525">
            <a:solidFill>
              <a:schemeClr val="tx1"/>
            </a:solidFill>
            <a:round/>
            <a:headEnd/>
            <a:tailEnd/>
          </a:ln>
          <a:effectLst/>
        </p:spPr>
        <p:txBody>
          <a:bodyPr wrap="none" anchor="ctr">
            <a:prstTxWarp prst="textNoShape">
              <a:avLst/>
            </a:prstTxWarp>
          </a:bodyPr>
          <a:lstStyle/>
          <a:p>
            <a:endParaRPr lang="it-IT"/>
          </a:p>
        </p:txBody>
      </p:sp>
      <p:sp>
        <p:nvSpPr>
          <p:cNvPr id="23599" name="Oval 47"/>
          <p:cNvSpPr>
            <a:spLocks noChangeArrowheads="1"/>
          </p:cNvSpPr>
          <p:nvPr/>
        </p:nvSpPr>
        <p:spPr bwMode="auto">
          <a:xfrm>
            <a:off x="2049463" y="5734050"/>
            <a:ext cx="69850" cy="73025"/>
          </a:xfrm>
          <a:prstGeom prst="ellipse">
            <a:avLst/>
          </a:prstGeom>
          <a:solidFill>
            <a:srgbClr val="FFCC00"/>
          </a:solidFill>
          <a:ln w="9525">
            <a:solidFill>
              <a:schemeClr val="tx1"/>
            </a:solidFill>
            <a:round/>
            <a:headEnd/>
            <a:tailEnd/>
          </a:ln>
          <a:effectLst/>
        </p:spPr>
        <p:txBody>
          <a:bodyPr wrap="none" anchor="ctr">
            <a:prstTxWarp prst="textNoShape">
              <a:avLst/>
            </a:prstTxWarp>
          </a:bodyPr>
          <a:lstStyle/>
          <a:p>
            <a:endParaRPr lang="it-IT"/>
          </a:p>
        </p:txBody>
      </p:sp>
      <p:sp>
        <p:nvSpPr>
          <p:cNvPr id="23600" name="Oval 48"/>
          <p:cNvSpPr>
            <a:spLocks noChangeArrowheads="1"/>
          </p:cNvSpPr>
          <p:nvPr/>
        </p:nvSpPr>
        <p:spPr bwMode="auto">
          <a:xfrm>
            <a:off x="1765300" y="5734050"/>
            <a:ext cx="69850" cy="73025"/>
          </a:xfrm>
          <a:prstGeom prst="ellipse">
            <a:avLst/>
          </a:prstGeom>
          <a:solidFill>
            <a:srgbClr val="FFCC00"/>
          </a:solidFill>
          <a:ln w="9525">
            <a:solidFill>
              <a:schemeClr val="tx1"/>
            </a:solidFill>
            <a:round/>
            <a:headEnd/>
            <a:tailEnd/>
          </a:ln>
          <a:effectLst/>
        </p:spPr>
        <p:txBody>
          <a:bodyPr wrap="none" anchor="ctr">
            <a:prstTxWarp prst="textNoShape">
              <a:avLst/>
            </a:prstTxWarp>
          </a:bodyPr>
          <a:lstStyle/>
          <a:p>
            <a:endParaRPr lang="it-IT"/>
          </a:p>
        </p:txBody>
      </p:sp>
      <p:sp>
        <p:nvSpPr>
          <p:cNvPr id="23601" name="Oval 49"/>
          <p:cNvSpPr>
            <a:spLocks noChangeArrowheads="1"/>
          </p:cNvSpPr>
          <p:nvPr/>
        </p:nvSpPr>
        <p:spPr bwMode="auto">
          <a:xfrm>
            <a:off x="2125663" y="5876925"/>
            <a:ext cx="69850" cy="73025"/>
          </a:xfrm>
          <a:prstGeom prst="ellipse">
            <a:avLst/>
          </a:prstGeom>
          <a:solidFill>
            <a:srgbClr val="FFCC00"/>
          </a:solidFill>
          <a:ln w="9525">
            <a:solidFill>
              <a:schemeClr val="tx1"/>
            </a:solidFill>
            <a:round/>
            <a:headEnd/>
            <a:tailEnd/>
          </a:ln>
          <a:effectLst/>
        </p:spPr>
        <p:txBody>
          <a:bodyPr wrap="none" anchor="ctr">
            <a:prstTxWarp prst="textNoShape">
              <a:avLst/>
            </a:prstTxWarp>
          </a:bodyPr>
          <a:lstStyle/>
          <a:p>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L’attrito</a:t>
            </a:r>
            <a:endParaRPr lang="it-IT" dirty="0"/>
          </a:p>
        </p:txBody>
      </p:sp>
      <p:sp>
        <p:nvSpPr>
          <p:cNvPr id="3" name="Content Placeholder 2"/>
          <p:cNvSpPr>
            <a:spLocks noGrp="1"/>
          </p:cNvSpPr>
          <p:nvPr>
            <p:ph sz="quarter" idx="1"/>
          </p:nvPr>
        </p:nvSpPr>
        <p:spPr/>
        <p:txBody>
          <a:bodyPr/>
          <a:lstStyle/>
          <a:p>
            <a:r>
              <a:rPr lang="it-IT" dirty="0" smtClean="0"/>
              <a:t>Vi ricordate cosa è l’attrito ?</a:t>
            </a:r>
          </a:p>
          <a:p>
            <a:pPr lvl="1"/>
            <a:r>
              <a:rPr lang="it-IT" dirty="0" smtClean="0"/>
              <a:t>attrito statico</a:t>
            </a:r>
          </a:p>
          <a:p>
            <a:pPr lvl="1"/>
            <a:r>
              <a:rPr lang="it-IT" dirty="0" smtClean="0"/>
              <a:t>attrito dinamico</a:t>
            </a:r>
            <a:endParaRPr lang="it-IT" dirty="0"/>
          </a:p>
        </p:txBody>
      </p:sp>
      <p:grpSp>
        <p:nvGrpSpPr>
          <p:cNvPr id="41" name="Group 40"/>
          <p:cNvGrpSpPr/>
          <p:nvPr/>
        </p:nvGrpSpPr>
        <p:grpSpPr>
          <a:xfrm>
            <a:off x="533400" y="2971801"/>
            <a:ext cx="3886200" cy="2819399"/>
            <a:chOff x="533400" y="2971801"/>
            <a:chExt cx="3886200" cy="2819399"/>
          </a:xfrm>
        </p:grpSpPr>
        <p:cxnSp>
          <p:nvCxnSpPr>
            <p:cNvPr id="5" name="Straight Connector 4"/>
            <p:cNvCxnSpPr/>
            <p:nvPr/>
          </p:nvCxnSpPr>
          <p:spPr>
            <a:xfrm>
              <a:off x="533400" y="4419600"/>
              <a:ext cx="3886200" cy="1588"/>
            </a:xfrm>
            <a:prstGeom prst="line">
              <a:avLst/>
            </a:prstGeom>
            <a:ln w="38100" cap="flat" cmpd="sng" algn="ctr">
              <a:solidFill>
                <a:schemeClr val="tx1"/>
              </a:solidFill>
              <a:prstDash val="solid"/>
              <a:round/>
              <a:headEnd type="none" w="med" len="med"/>
              <a:tailEnd type="none" w="med" len="med"/>
            </a:ln>
            <a:effectLst>
              <a:outerShdw blurRad="50800" dist="38100" dir="2700000" algn="br"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905000" y="3886200"/>
              <a:ext cx="762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ctangle 6"/>
            <p:cNvSpPr/>
            <p:nvPr/>
          </p:nvSpPr>
          <p:spPr>
            <a:xfrm>
              <a:off x="1219200" y="4421188"/>
              <a:ext cx="76200" cy="137001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Rectangle 7"/>
            <p:cNvSpPr/>
            <p:nvPr/>
          </p:nvSpPr>
          <p:spPr>
            <a:xfrm>
              <a:off x="3429000" y="4419600"/>
              <a:ext cx="76200" cy="1370012"/>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0" name="Straight Arrow Connector 9"/>
            <p:cNvCxnSpPr/>
            <p:nvPr/>
          </p:nvCxnSpPr>
          <p:spPr>
            <a:xfrm rot="5400000">
              <a:off x="1714500" y="4762500"/>
              <a:ext cx="1143000" cy="1588"/>
            </a:xfrm>
            <a:prstGeom prst="straightConnector1">
              <a:avLst/>
            </a:prstGeom>
            <a:ln w="2857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362200" y="5105400"/>
              <a:ext cx="893544" cy="461665"/>
            </a:xfrm>
            <a:prstGeom prst="rect">
              <a:avLst/>
            </a:prstGeom>
            <a:noFill/>
          </p:spPr>
          <p:txBody>
            <a:bodyPr wrap="none" rtlCol="0">
              <a:spAutoFit/>
            </a:bodyPr>
            <a:lstStyle/>
            <a:p>
              <a:r>
                <a:rPr lang="it-IT" sz="2400" dirty="0" err="1" smtClean="0"/>
                <a:t>P=mg</a:t>
              </a:r>
              <a:endParaRPr lang="it-IT" sz="2400" dirty="0"/>
            </a:p>
          </p:txBody>
        </p:sp>
        <p:cxnSp>
          <p:nvCxnSpPr>
            <p:cNvPr id="12" name="Straight Arrow Connector 11"/>
            <p:cNvCxnSpPr/>
            <p:nvPr/>
          </p:nvCxnSpPr>
          <p:spPr>
            <a:xfrm rot="16200000" flipV="1">
              <a:off x="1715294" y="3542507"/>
              <a:ext cx="1143000" cy="1588"/>
            </a:xfrm>
            <a:prstGeom prst="straightConnector1">
              <a:avLst/>
            </a:prstGeom>
            <a:ln w="2857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438400" y="3124200"/>
              <a:ext cx="823062" cy="461665"/>
            </a:xfrm>
            <a:prstGeom prst="rect">
              <a:avLst/>
            </a:prstGeom>
            <a:noFill/>
          </p:spPr>
          <p:txBody>
            <a:bodyPr wrap="none" rtlCol="0">
              <a:spAutoFit/>
            </a:bodyPr>
            <a:lstStyle/>
            <a:p>
              <a:r>
                <a:rPr lang="it-IT" sz="2400" dirty="0" smtClean="0"/>
                <a:t>R=-P</a:t>
              </a:r>
              <a:endParaRPr lang="it-IT" sz="2400" dirty="0"/>
            </a:p>
          </p:txBody>
        </p:sp>
      </p:grpSp>
      <p:grpSp>
        <p:nvGrpSpPr>
          <p:cNvPr id="40" name="Group 39"/>
          <p:cNvGrpSpPr/>
          <p:nvPr/>
        </p:nvGrpSpPr>
        <p:grpSpPr>
          <a:xfrm>
            <a:off x="4953000" y="2540784"/>
            <a:ext cx="4090761" cy="3250416"/>
            <a:chOff x="4953000" y="2540784"/>
            <a:chExt cx="4090761" cy="3250416"/>
          </a:xfrm>
        </p:grpSpPr>
        <p:cxnSp>
          <p:nvCxnSpPr>
            <p:cNvPr id="14" name="Straight Connector 13"/>
            <p:cNvCxnSpPr/>
            <p:nvPr/>
          </p:nvCxnSpPr>
          <p:spPr>
            <a:xfrm>
              <a:off x="4953000" y="4419600"/>
              <a:ext cx="3886200" cy="1588"/>
            </a:xfrm>
            <a:prstGeom prst="line">
              <a:avLst/>
            </a:prstGeom>
            <a:ln w="38100" cap="flat" cmpd="sng" algn="ctr">
              <a:solidFill>
                <a:schemeClr val="tx1"/>
              </a:solidFill>
              <a:prstDash val="solid"/>
              <a:round/>
              <a:headEnd type="none" w="med" len="med"/>
              <a:tailEnd type="none" w="med" len="med"/>
            </a:ln>
            <a:effectLst>
              <a:outerShdw blurRad="50800" dist="38100" dir="2700000" algn="br"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638800" y="4421188"/>
              <a:ext cx="76200" cy="137001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Rectangle 16"/>
            <p:cNvSpPr/>
            <p:nvPr/>
          </p:nvSpPr>
          <p:spPr>
            <a:xfrm>
              <a:off x="7848600" y="4419600"/>
              <a:ext cx="76200" cy="1370012"/>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TextBox 18"/>
            <p:cNvSpPr txBox="1"/>
            <p:nvPr/>
          </p:nvSpPr>
          <p:spPr>
            <a:xfrm>
              <a:off x="6781800" y="4648200"/>
              <a:ext cx="989874" cy="461665"/>
            </a:xfrm>
            <a:prstGeom prst="rect">
              <a:avLst/>
            </a:prstGeom>
            <a:noFill/>
          </p:spPr>
          <p:txBody>
            <a:bodyPr wrap="none" rtlCol="0">
              <a:spAutoFit/>
            </a:bodyPr>
            <a:lstStyle/>
            <a:p>
              <a:r>
                <a:rPr lang="it-IT" sz="2400" dirty="0" smtClean="0"/>
                <a:t>P=-mg</a:t>
              </a:r>
              <a:endParaRPr lang="it-IT" sz="2400" dirty="0"/>
            </a:p>
          </p:txBody>
        </p:sp>
        <p:sp>
          <p:nvSpPr>
            <p:cNvPr id="21" name="TextBox 20"/>
            <p:cNvSpPr txBox="1"/>
            <p:nvPr/>
          </p:nvSpPr>
          <p:spPr>
            <a:xfrm>
              <a:off x="6858000" y="2971800"/>
              <a:ext cx="1377300" cy="461665"/>
            </a:xfrm>
            <a:prstGeom prst="rect">
              <a:avLst/>
            </a:prstGeom>
            <a:noFill/>
          </p:spPr>
          <p:txBody>
            <a:bodyPr wrap="none" rtlCol="0">
              <a:spAutoFit/>
            </a:bodyPr>
            <a:lstStyle/>
            <a:p>
              <a:r>
                <a:rPr lang="it-IT" sz="2400" dirty="0" smtClean="0"/>
                <a:t>R=-Pcos</a:t>
              </a:r>
              <a:r>
                <a:rPr lang="it-IT" sz="2400" dirty="0" smtClean="0">
                  <a:latin typeface="Symbol" charset="2"/>
                  <a:cs typeface="Symbol" charset="2"/>
                </a:rPr>
                <a:t>a</a:t>
              </a:r>
              <a:endParaRPr lang="it-IT" sz="2400" dirty="0"/>
            </a:p>
          </p:txBody>
        </p:sp>
        <p:grpSp>
          <p:nvGrpSpPr>
            <p:cNvPr id="23" name="Group 22"/>
            <p:cNvGrpSpPr/>
            <p:nvPr/>
          </p:nvGrpSpPr>
          <p:grpSpPr>
            <a:xfrm rot="776424">
              <a:off x="5157561" y="2540784"/>
              <a:ext cx="3886200" cy="1449387"/>
              <a:chOff x="4953000" y="2971801"/>
              <a:chExt cx="3886200" cy="1449387"/>
            </a:xfrm>
          </p:grpSpPr>
          <p:sp>
            <p:nvSpPr>
              <p:cNvPr id="15" name="Rectangle 14"/>
              <p:cNvSpPr/>
              <p:nvPr/>
            </p:nvSpPr>
            <p:spPr>
              <a:xfrm>
                <a:off x="6324600" y="3886200"/>
                <a:ext cx="762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20" name="Straight Arrow Connector 19"/>
              <p:cNvCxnSpPr/>
              <p:nvPr/>
            </p:nvCxnSpPr>
            <p:spPr>
              <a:xfrm rot="16200000" flipV="1">
                <a:off x="6134894" y="3542507"/>
                <a:ext cx="1143000" cy="1588"/>
              </a:xfrm>
              <a:prstGeom prst="straightConnector1">
                <a:avLst/>
              </a:prstGeom>
              <a:ln w="2857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953000" y="4419600"/>
                <a:ext cx="3886200" cy="1588"/>
              </a:xfrm>
              <a:prstGeom prst="line">
                <a:avLst/>
              </a:prstGeom>
              <a:ln w="38100" cap="flat" cmpd="sng" algn="ctr">
                <a:solidFill>
                  <a:schemeClr val="tx1"/>
                </a:solidFill>
                <a:prstDash val="solid"/>
                <a:round/>
                <a:headEnd type="none" w="med" len="med"/>
                <a:tailEnd type="none" w="med" len="med"/>
              </a:ln>
              <a:effectLst>
                <a:outerShdw blurRad="50800" dist="38100" dir="2700000" algn="br"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cxnSp>
          <p:nvCxnSpPr>
            <p:cNvPr id="18" name="Straight Arrow Connector 17"/>
            <p:cNvCxnSpPr/>
            <p:nvPr/>
          </p:nvCxnSpPr>
          <p:spPr>
            <a:xfrm rot="5400000">
              <a:off x="6249194" y="4228306"/>
              <a:ext cx="1143000" cy="1588"/>
            </a:xfrm>
            <a:prstGeom prst="straightConnector1">
              <a:avLst/>
            </a:prstGeom>
            <a:ln w="2857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5044623" y="3585865"/>
              <a:ext cx="213177" cy="82103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cxnSp>
          <p:nvCxnSpPr>
            <p:cNvPr id="37" name="Straight Connector 36"/>
            <p:cNvCxnSpPr>
              <a:cxnSpLocks noChangeAspect="1"/>
            </p:cNvCxnSpPr>
            <p:nvPr/>
          </p:nvCxnSpPr>
          <p:spPr>
            <a:xfrm rot="776424">
              <a:off x="6398096" y="3613929"/>
              <a:ext cx="388620" cy="159"/>
            </a:xfrm>
            <a:prstGeom prst="line">
              <a:avLst/>
            </a:prstGeom>
            <a:ln w="38100" cap="flat" cmpd="sng" algn="ctr">
              <a:solidFill>
                <a:schemeClr val="tx1"/>
              </a:solidFill>
              <a:prstDash val="solid"/>
              <a:round/>
              <a:headEnd type="arrow" w="med" len="med"/>
              <a:tailEnd type="none" w="med" len="med"/>
            </a:ln>
            <a:effectLst>
              <a:outerShdw blurRad="50800" dist="38100" dir="2700000" algn="br"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509468" y="3043535"/>
              <a:ext cx="1013068" cy="461665"/>
            </a:xfrm>
            <a:prstGeom prst="rect">
              <a:avLst/>
            </a:prstGeom>
            <a:noFill/>
          </p:spPr>
          <p:txBody>
            <a:bodyPr wrap="none" rtlCol="0">
              <a:spAutoFit/>
            </a:bodyPr>
            <a:lstStyle/>
            <a:p>
              <a:r>
                <a:rPr lang="it-IT" sz="2400" dirty="0" err="1" smtClean="0"/>
                <a:t>F</a:t>
              </a:r>
              <a:r>
                <a:rPr lang="it-IT" sz="2400" baseline="-25000" dirty="0" err="1" smtClean="0"/>
                <a:t>A</a:t>
              </a:r>
              <a:r>
                <a:rPr lang="it-IT" sz="2400" dirty="0" err="1" smtClean="0"/>
                <a:t>=</a:t>
              </a:r>
              <a:r>
                <a:rPr lang="it-IT" sz="2400" dirty="0" err="1" smtClean="0">
                  <a:latin typeface="Symbol" charset="2"/>
                  <a:cs typeface="Symbol" charset="2"/>
                </a:rPr>
                <a:t>m</a:t>
              </a:r>
              <a:r>
                <a:rPr lang="it-IT" sz="2400" dirty="0" err="1" smtClean="0"/>
                <a:t>R</a:t>
              </a:r>
              <a:endParaRPr lang="it-IT"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4213" y="333374"/>
            <a:ext cx="8208962" cy="1038225"/>
          </a:xfrm>
        </p:spPr>
        <p:txBody>
          <a:bodyPr>
            <a:normAutofit fontScale="90000"/>
          </a:bodyPr>
          <a:lstStyle/>
          <a:p>
            <a:r>
              <a:rPr lang="it-IT" sz="4000" dirty="0"/>
              <a:t>Teorema di conservazione della quantità di moto</a:t>
            </a:r>
          </a:p>
        </p:txBody>
      </p:sp>
      <p:graphicFrame>
        <p:nvGraphicFramePr>
          <p:cNvPr id="24579" name="Object 3"/>
          <p:cNvGraphicFramePr>
            <a:graphicFrameLocks noChangeAspect="1"/>
          </p:cNvGraphicFramePr>
          <p:nvPr/>
        </p:nvGraphicFramePr>
        <p:xfrm>
          <a:off x="5145087" y="3721100"/>
          <a:ext cx="2017713" cy="504825"/>
        </p:xfrm>
        <a:graphic>
          <a:graphicData uri="http://schemas.openxmlformats.org/presentationml/2006/ole">
            <p:oleObj spid="_x0000_s56322" name="Equation" r:id="rId3" imgW="914400" imgH="228600" progId="Equation.3">
              <p:embed/>
            </p:oleObj>
          </a:graphicData>
        </a:graphic>
      </p:graphicFrame>
      <p:graphicFrame>
        <p:nvGraphicFramePr>
          <p:cNvPr id="24580" name="Object 4"/>
          <p:cNvGraphicFramePr>
            <a:graphicFrameLocks noChangeAspect="1"/>
          </p:cNvGraphicFramePr>
          <p:nvPr/>
        </p:nvGraphicFramePr>
        <p:xfrm>
          <a:off x="2278062" y="3549650"/>
          <a:ext cx="1262063" cy="869950"/>
        </p:xfrm>
        <a:graphic>
          <a:graphicData uri="http://schemas.openxmlformats.org/presentationml/2006/ole">
            <p:oleObj spid="_x0000_s56323" name="Equation" r:id="rId4" imgW="571320" imgH="393480" progId="Equation.3">
              <p:embed/>
            </p:oleObj>
          </a:graphicData>
        </a:graphic>
      </p:graphicFrame>
      <p:sp>
        <p:nvSpPr>
          <p:cNvPr id="24581" name="Text Box 5"/>
          <p:cNvSpPr txBox="1">
            <a:spLocks noChangeArrowheads="1"/>
          </p:cNvSpPr>
          <p:nvPr/>
        </p:nvSpPr>
        <p:spPr bwMode="auto">
          <a:xfrm>
            <a:off x="228600" y="1447800"/>
            <a:ext cx="8991600" cy="1384995"/>
          </a:xfrm>
          <a:prstGeom prst="rect">
            <a:avLst/>
          </a:prstGeom>
          <a:noFill/>
          <a:ln w="9525">
            <a:noFill/>
            <a:miter lim="800000"/>
            <a:headEnd/>
            <a:tailEnd/>
          </a:ln>
          <a:effectLst/>
        </p:spPr>
        <p:txBody>
          <a:bodyPr wrap="square">
            <a:prstTxWarp prst="textNoShape">
              <a:avLst/>
            </a:prstTxWarp>
            <a:spAutoFit/>
          </a:bodyPr>
          <a:lstStyle/>
          <a:p>
            <a:r>
              <a:rPr lang="it-IT" sz="2800" dirty="0"/>
              <a:t>L’equazione</a:t>
            </a:r>
            <a:r>
              <a:rPr lang="it-IT" sz="2800" dirty="0" smtClean="0"/>
              <a:t>                   è </a:t>
            </a:r>
            <a:r>
              <a:rPr lang="it-IT" sz="2800" dirty="0"/>
              <a:t>particolarmente utile quando la risultante </a:t>
            </a:r>
            <a:r>
              <a:rPr lang="it-IT" sz="2800" dirty="0" smtClean="0"/>
              <a:t>delle forze </a:t>
            </a:r>
            <a:r>
              <a:rPr lang="it-IT" sz="2800" dirty="0"/>
              <a:t>esterne è nulla. Ad esempio, per un sistema isolato, </a:t>
            </a:r>
            <a:r>
              <a:rPr lang="it-IT" sz="2800" dirty="0" smtClean="0"/>
              <a:t>ciascuna delle </a:t>
            </a:r>
            <a:r>
              <a:rPr lang="it-IT" sz="2800" dirty="0"/>
              <a:t>Forze esterne è nulla (F</a:t>
            </a:r>
            <a:r>
              <a:rPr lang="it-IT" sz="2800" baseline="30000" dirty="0"/>
              <a:t>est</a:t>
            </a:r>
            <a:r>
              <a:rPr lang="it-IT" sz="2800" baseline="-25000" dirty="0"/>
              <a:t>1</a:t>
            </a:r>
            <a:r>
              <a:rPr lang="it-IT" sz="2800" dirty="0"/>
              <a:t>= F</a:t>
            </a:r>
            <a:r>
              <a:rPr lang="it-IT" sz="2800" baseline="30000" dirty="0"/>
              <a:t>est</a:t>
            </a:r>
            <a:r>
              <a:rPr lang="it-IT" sz="2800" baseline="-25000" dirty="0"/>
              <a:t>2</a:t>
            </a:r>
            <a:r>
              <a:rPr lang="it-IT" sz="2800" dirty="0"/>
              <a:t>=… =F</a:t>
            </a:r>
            <a:r>
              <a:rPr lang="it-IT" sz="2800" baseline="30000" dirty="0"/>
              <a:t>est</a:t>
            </a:r>
            <a:r>
              <a:rPr lang="it-IT" sz="2800" baseline="-25000" dirty="0"/>
              <a:t>n</a:t>
            </a:r>
            <a:r>
              <a:rPr lang="it-IT" sz="2800" dirty="0"/>
              <a:t>=0).</a:t>
            </a:r>
            <a:endParaRPr lang="it-IT" sz="2800" baseline="-25000" dirty="0"/>
          </a:p>
        </p:txBody>
      </p:sp>
      <p:sp>
        <p:nvSpPr>
          <p:cNvPr id="24582" name="AutoShape 6"/>
          <p:cNvSpPr>
            <a:spLocks noChangeArrowheads="1"/>
          </p:cNvSpPr>
          <p:nvPr/>
        </p:nvSpPr>
        <p:spPr bwMode="auto">
          <a:xfrm>
            <a:off x="3911600" y="3765550"/>
            <a:ext cx="863600" cy="433387"/>
          </a:xfrm>
          <a:prstGeom prst="leftRightArrow">
            <a:avLst>
              <a:gd name="adj1" fmla="val 50000"/>
              <a:gd name="adj2" fmla="val 39854"/>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it-IT"/>
          </a:p>
        </p:txBody>
      </p:sp>
      <p:sp>
        <p:nvSpPr>
          <p:cNvPr id="24614" name="Text Box 38"/>
          <p:cNvSpPr txBox="1">
            <a:spLocks noChangeArrowheads="1"/>
          </p:cNvSpPr>
          <p:nvPr/>
        </p:nvSpPr>
        <p:spPr bwMode="auto">
          <a:xfrm>
            <a:off x="457200" y="4807803"/>
            <a:ext cx="8497887" cy="830997"/>
          </a:xfrm>
          <a:prstGeom prst="rect">
            <a:avLst/>
          </a:prstGeom>
          <a:noFill/>
          <a:ln w="9525">
            <a:noFill/>
            <a:miter lim="800000"/>
            <a:headEnd/>
            <a:tailEnd/>
          </a:ln>
          <a:effectLst/>
        </p:spPr>
        <p:txBody>
          <a:bodyPr wrap="square">
            <a:prstTxWarp prst="textNoShape">
              <a:avLst/>
            </a:prstTxWarp>
            <a:spAutoFit/>
          </a:bodyPr>
          <a:lstStyle/>
          <a:p>
            <a:r>
              <a:rPr lang="it-IT" sz="2400" b="1" dirty="0"/>
              <a:t>In un sistema isolato, od un sistema tale che la risultante delle forze</a:t>
            </a:r>
            <a:r>
              <a:rPr lang="it-IT" sz="2400" b="1" dirty="0" smtClean="0"/>
              <a:t>  esterne </a:t>
            </a:r>
            <a:r>
              <a:rPr lang="it-IT" sz="2400" b="1" dirty="0"/>
              <a:t>sia nulla, la quantità di moto si conserva.</a:t>
            </a:r>
          </a:p>
        </p:txBody>
      </p:sp>
      <p:graphicFrame>
        <p:nvGraphicFramePr>
          <p:cNvPr id="56324" name="Object 4"/>
          <p:cNvGraphicFramePr>
            <a:graphicFrameLocks noChangeAspect="1"/>
          </p:cNvGraphicFramePr>
          <p:nvPr/>
        </p:nvGraphicFramePr>
        <p:xfrm>
          <a:off x="1905000" y="1371600"/>
          <a:ext cx="1371600" cy="734020"/>
        </p:xfrm>
        <a:graphic>
          <a:graphicData uri="http://schemas.openxmlformats.org/presentationml/2006/ole">
            <p:oleObj spid="_x0000_s56324" name="Equation" r:id="rId5" imgW="736560" imgH="39348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772400" cy="1143000"/>
          </a:xfrm>
        </p:spPr>
        <p:txBody>
          <a:bodyPr/>
          <a:lstStyle/>
          <a:p>
            <a:r>
              <a:rPr lang="it-IT" dirty="0" smtClean="0"/>
              <a:t>I razzi ed i viaggi nello spazio</a:t>
            </a:r>
            <a:endParaRPr lang="it-IT" dirty="0"/>
          </a:p>
        </p:txBody>
      </p:sp>
      <p:sp>
        <p:nvSpPr>
          <p:cNvPr id="3" name="Content Placeholder 2"/>
          <p:cNvSpPr>
            <a:spLocks noGrp="1"/>
          </p:cNvSpPr>
          <p:nvPr>
            <p:ph sz="quarter" idx="1"/>
          </p:nvPr>
        </p:nvSpPr>
        <p:spPr>
          <a:xfrm>
            <a:off x="838200" y="1371600"/>
            <a:ext cx="7772400" cy="5105400"/>
          </a:xfrm>
        </p:spPr>
        <p:txBody>
          <a:bodyPr/>
          <a:lstStyle/>
          <a:p>
            <a:r>
              <a:rPr lang="it-IT" dirty="0" smtClean="0"/>
              <a:t>Nonostante la complessità delle moderne astronavi (es. </a:t>
            </a:r>
            <a:r>
              <a:rPr lang="it-IT" dirty="0" err="1" smtClean="0"/>
              <a:t>Pathfinder</a:t>
            </a:r>
            <a:r>
              <a:rPr lang="it-IT" dirty="0" smtClean="0"/>
              <a:t>), il principio di funzionamento dei razzi è semplicissimo. Tutto si basa sul terzo principio della dinamica. Un razzo è spinto in avanti poiché espelle del materiale dalla sua coda. L’uomo ha sviluppato razzi sempre migliori per più di 700 anni. I razzi sono oggi usati per le esplorazioni spaziali, per scopi militari (ahinoi) operazioni di salvataggio e per divertimento</a:t>
            </a:r>
          </a:p>
          <a:p>
            <a:pPr lvl="1">
              <a:buNone/>
            </a:pPr>
            <a:endParaRPr lang="it-IT" dirty="0" smtClean="0"/>
          </a:p>
          <a:p>
            <a:pPr lvl="1"/>
            <a:endParaRPr lang="it-IT" dirty="0"/>
          </a:p>
        </p:txBody>
      </p:sp>
      <p:pic>
        <p:nvPicPr>
          <p:cNvPr id="4" name="Picture 3"/>
          <p:cNvPicPr>
            <a:picLocks noChangeAspect="1"/>
          </p:cNvPicPr>
          <p:nvPr/>
        </p:nvPicPr>
        <p:blipFill>
          <a:blip r:embed="rId2"/>
          <a:stretch>
            <a:fillRect/>
          </a:stretch>
        </p:blipFill>
        <p:spPr>
          <a:xfrm>
            <a:off x="6169007" y="4254500"/>
            <a:ext cx="2212993" cy="2451100"/>
          </a:xfrm>
          <a:prstGeom prst="rect">
            <a:avLst/>
          </a:prstGeom>
        </p:spPr>
      </p:pic>
      <p:pic>
        <p:nvPicPr>
          <p:cNvPr id="5" name="Picture 4"/>
          <p:cNvPicPr>
            <a:picLocks noChangeAspect="1"/>
          </p:cNvPicPr>
          <p:nvPr/>
        </p:nvPicPr>
        <p:blipFill>
          <a:blip r:embed="rId3"/>
          <a:stretch>
            <a:fillRect/>
          </a:stretch>
        </p:blipFill>
        <p:spPr>
          <a:xfrm flipH="1">
            <a:off x="431800" y="152400"/>
            <a:ext cx="1473200" cy="1426183"/>
          </a:xfrm>
          <a:prstGeom prst="rect">
            <a:avLst/>
          </a:prstGeom>
        </p:spPr>
      </p:pic>
      <p:pic>
        <p:nvPicPr>
          <p:cNvPr id="6" name="Picture 5"/>
          <p:cNvPicPr>
            <a:picLocks noChangeAspect="1"/>
          </p:cNvPicPr>
          <p:nvPr/>
        </p:nvPicPr>
        <p:blipFill>
          <a:blip r:embed="rId4"/>
          <a:stretch>
            <a:fillRect/>
          </a:stretch>
        </p:blipFill>
        <p:spPr>
          <a:xfrm>
            <a:off x="1905000" y="4953000"/>
            <a:ext cx="1905000" cy="14882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nodeType="clickEffect">
                                  <p:stCondLst>
                                    <p:cond delay="0"/>
                                  </p:stCondLst>
                                  <p:childTnLst>
                                    <p:anim calcmode="lin" valueType="num">
                                      <p:cBhvr>
                                        <p:cTn id="6" dur="1000"/>
                                        <p:tgtEl>
                                          <p:spTgt spid="5"/>
                                        </p:tgtEl>
                                        <p:attrNameLst>
                                          <p:attrName>ppt_x</p:attrName>
                                        </p:attrNameLst>
                                      </p:cBhvr>
                                      <p:tavLst>
                                        <p:tav tm="0">
                                          <p:val>
                                            <p:strVal val="ppt_x"/>
                                          </p:val>
                                        </p:tav>
                                        <p:tav tm="100000">
                                          <p:val>
                                            <p:strVal val="ppt_x-.2"/>
                                          </p:val>
                                        </p:tav>
                                      </p:tavLst>
                                    </p:anim>
                                    <p:anim calcmode="lin" valueType="num">
                                      <p:cBhvr>
                                        <p:cTn id="7" dur="1000"/>
                                        <p:tgtEl>
                                          <p:spTgt spid="5"/>
                                        </p:tgtEl>
                                        <p:attrNameLst>
                                          <p:attrName>ppt_y</p:attrName>
                                        </p:attrNameLst>
                                      </p:cBhvr>
                                      <p:tavLst>
                                        <p:tav tm="0">
                                          <p:val>
                                            <p:strVal val="ppt_y"/>
                                          </p:val>
                                        </p:tav>
                                        <p:tav tm="100000">
                                          <p:val>
                                            <p:strVal val="ppt_y"/>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par>
                                <p:cTn id="10" presetID="1"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 razzi ed i viaggi nello spazio</a:t>
            </a:r>
            <a:endParaRPr lang="it-IT" dirty="0"/>
          </a:p>
        </p:txBody>
      </p:sp>
      <p:sp>
        <p:nvSpPr>
          <p:cNvPr id="3" name="Content Placeholder 2"/>
          <p:cNvSpPr>
            <a:spLocks noGrp="1"/>
          </p:cNvSpPr>
          <p:nvPr>
            <p:ph sz="quarter" idx="1"/>
          </p:nvPr>
        </p:nvSpPr>
        <p:spPr>
          <a:xfrm>
            <a:off x="914400" y="1447800"/>
            <a:ext cx="7772400" cy="5105400"/>
          </a:xfrm>
        </p:spPr>
        <p:txBody>
          <a:bodyPr/>
          <a:lstStyle/>
          <a:p>
            <a:r>
              <a:rPr lang="it-IT" dirty="0" smtClean="0"/>
              <a:t>Domande su cui riflettere (cui proveremo a rispondere):</a:t>
            </a:r>
          </a:p>
          <a:p>
            <a:pPr lvl="1"/>
            <a:r>
              <a:rPr lang="it-IT" dirty="0" smtClean="0"/>
              <a:t>da cosa è spinto in avanti un razzo?</a:t>
            </a:r>
          </a:p>
          <a:p>
            <a:pPr lvl="1"/>
            <a:r>
              <a:rPr lang="it-IT" dirty="0" smtClean="0"/>
              <a:t>come funziona un razzo nel cosmo, dove non vi è nulla contro cui spingere?</a:t>
            </a:r>
          </a:p>
          <a:p>
            <a:pPr lvl="1"/>
            <a:r>
              <a:rPr lang="it-IT" dirty="0" smtClean="0"/>
              <a:t>Perché i razzi moderni hanno gli scarichi del gas combusto di forma tanto elaborata?</a:t>
            </a:r>
          </a:p>
          <a:p>
            <a:pPr lvl="1"/>
            <a:r>
              <a:rPr lang="it-IT" dirty="0" smtClean="0"/>
              <a:t>Qual</a:t>
            </a:r>
            <a:r>
              <a:rPr lang="en-US" dirty="0" smtClean="0"/>
              <a:t> </a:t>
            </a:r>
            <a:r>
              <a:rPr lang="it-IT" dirty="0" smtClean="0"/>
              <a:t>è la massima velocità che un razzo può raggiungere?</a:t>
            </a:r>
          </a:p>
          <a:p>
            <a:pPr lvl="1"/>
            <a:r>
              <a:rPr lang="it-IT" dirty="0" err="1" smtClean="0"/>
              <a:t>Perch</a:t>
            </a:r>
            <a:r>
              <a:rPr lang="en-US" dirty="0" err="1" smtClean="0"/>
              <a:t>é</a:t>
            </a:r>
            <a:r>
              <a:rPr lang="it-IT" dirty="0" smtClean="0"/>
              <a:t> i satelliti viaggiano perpetuamente intorno alla Terra?</a:t>
            </a:r>
          </a:p>
          <a:p>
            <a:pPr lvl="1"/>
            <a:r>
              <a:rPr lang="it-IT" dirty="0" smtClean="0"/>
              <a:t>Che traiettoria assume un razzo mentre viaggia da un pianeta ad un altro? </a:t>
            </a:r>
          </a:p>
          <a:p>
            <a:pPr lvl="1"/>
            <a:endParaRPr lang="it-IT" dirty="0" smtClean="0"/>
          </a:p>
          <a:p>
            <a:pPr lvl="1"/>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La propulsione dei razzi</a:t>
            </a:r>
            <a:endParaRPr lang="it-IT" dirty="0"/>
          </a:p>
        </p:txBody>
      </p:sp>
      <p:sp>
        <p:nvSpPr>
          <p:cNvPr id="3" name="Content Placeholder 2"/>
          <p:cNvSpPr>
            <a:spLocks noGrp="1"/>
          </p:cNvSpPr>
          <p:nvPr>
            <p:ph sz="quarter" idx="1"/>
          </p:nvPr>
        </p:nvSpPr>
        <p:spPr/>
        <p:txBody>
          <a:bodyPr>
            <a:normAutofit lnSpcReduction="10000"/>
          </a:bodyPr>
          <a:lstStyle/>
          <a:p>
            <a:r>
              <a:rPr lang="it-IT" dirty="0" smtClean="0"/>
              <a:t>il razzo butta via tante piccole scarpe, ogni scarpa è una molecola di gas!</a:t>
            </a:r>
          </a:p>
          <a:p>
            <a:r>
              <a:rPr lang="it-IT" dirty="0" smtClean="0"/>
              <a:t>per andare “molto veloce”, ne deve lanciar via tante ed a grande velocità</a:t>
            </a:r>
          </a:p>
          <a:p>
            <a:pPr lvl="1"/>
            <a:r>
              <a:rPr lang="it-IT" dirty="0" smtClean="0"/>
              <a:t>a temperatura ambiente le molecole dei gas dell’aria viaggiano a 1800 Km/</a:t>
            </a:r>
            <a:r>
              <a:rPr lang="it-IT" dirty="0" err="1" smtClean="0"/>
              <a:t>h</a:t>
            </a:r>
            <a:endParaRPr lang="it-IT" dirty="0" smtClean="0"/>
          </a:p>
          <a:p>
            <a:pPr lvl="1"/>
            <a:r>
              <a:rPr lang="it-IT" dirty="0" smtClean="0"/>
              <a:t>le molecole dei gas, riscaldate a 2800°C, come nei motori dei razzi a combustibile liquido, viaggiano tre volte più velocemente.</a:t>
            </a:r>
          </a:p>
          <a:p>
            <a:pPr lvl="1"/>
            <a:r>
              <a:rPr lang="it-IT" dirty="0" smtClean="0"/>
              <a:t>Il razzo utilizza una reazione chimica per creare dei gas di scarico a partire dal combustibile contenuto interamente nel razzo stesso.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La propulsione dei razzi</a:t>
            </a:r>
            <a:endParaRPr lang="it-IT" dirty="0"/>
          </a:p>
        </p:txBody>
      </p:sp>
      <p:sp>
        <p:nvSpPr>
          <p:cNvPr id="3" name="Content Placeholder 2"/>
          <p:cNvSpPr>
            <a:spLocks noGrp="1"/>
          </p:cNvSpPr>
          <p:nvPr>
            <p:ph sz="quarter" idx="1"/>
          </p:nvPr>
        </p:nvSpPr>
        <p:spPr>
          <a:xfrm>
            <a:off x="914400" y="1295400"/>
            <a:ext cx="7772400" cy="5410200"/>
          </a:xfrm>
        </p:spPr>
        <p:txBody>
          <a:bodyPr>
            <a:normAutofit/>
          </a:bodyPr>
          <a:lstStyle/>
          <a:p>
            <a:r>
              <a:rPr lang="it-IT" dirty="0" smtClean="0"/>
              <a:t>Energia iniziale: energia potenziale di tipo “chimico”</a:t>
            </a:r>
          </a:p>
          <a:p>
            <a:r>
              <a:rPr lang="it-IT" dirty="0" smtClean="0"/>
              <a:t>essa diventa “energia termica” nei caldissimi gas di scarico</a:t>
            </a:r>
          </a:p>
          <a:p>
            <a:pPr lvl="1"/>
            <a:r>
              <a:rPr lang="it-IT" dirty="0" smtClean="0"/>
              <a:t>a livello microscopico, l’energia termica altro non è che energia cinetica (</a:t>
            </a:r>
            <a:r>
              <a:rPr lang="it-IT" i="1" dirty="0" smtClean="0"/>
              <a:t>disordinata</a:t>
            </a:r>
            <a:r>
              <a:rPr lang="it-IT" dirty="0" smtClean="0"/>
              <a:t>), nascosta nel moto casuale delle piccole molecole del gas</a:t>
            </a:r>
          </a:p>
          <a:p>
            <a:r>
              <a:rPr lang="it-IT" dirty="0" smtClean="0"/>
              <a:t>la “marmitta”  del razzo è la parte più importante dell’apparecchio:</a:t>
            </a:r>
          </a:p>
          <a:p>
            <a:pPr lvl="1"/>
            <a:r>
              <a:rPr lang="it-IT" dirty="0" smtClean="0"/>
              <a:t>converte il moto disordinato delle molecole (con direzione casuale) in un’unica direzione, ed il motore (il razzo stesso) ottiene una spinta nella direzione opposta</a:t>
            </a:r>
          </a:p>
          <a:p>
            <a:pPr lvl="1"/>
            <a:r>
              <a:rPr lang="it-IT" dirty="0" smtClean="0"/>
              <a:t>La forma più efficiente per la “marmitta” di un razzo è </a:t>
            </a:r>
            <a:r>
              <a:rPr lang="it-IT" dirty="0" err="1" smtClean="0"/>
              <a:t>convergente-divergente</a:t>
            </a:r>
            <a:r>
              <a:rPr lang="it-IT" dirty="0" smtClean="0"/>
              <a:t>, detta “marmitta </a:t>
            </a:r>
            <a:r>
              <a:rPr lang="it-IT" i="1" dirty="0" smtClean="0"/>
              <a:t>de </a:t>
            </a:r>
            <a:r>
              <a:rPr lang="it-IT" i="1" dirty="0" err="1" smtClean="0"/>
              <a:t>Laval</a:t>
            </a:r>
            <a:r>
              <a:rPr lang="it-IT" dirty="0" smtClean="0"/>
              <a:t>”  in onore del suo inventore svedese, Carl </a:t>
            </a:r>
            <a:r>
              <a:rPr lang="it-IT" dirty="0" err="1" smtClean="0"/>
              <a:t>Gustaf</a:t>
            </a:r>
            <a:r>
              <a:rPr lang="it-IT" dirty="0" smtClean="0"/>
              <a:t> de </a:t>
            </a:r>
            <a:r>
              <a:rPr lang="it-IT" dirty="0" err="1" smtClean="0"/>
              <a:t>Laval</a:t>
            </a:r>
            <a:endParaRPr lang="it-IT"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Carl </a:t>
            </a:r>
            <a:r>
              <a:rPr lang="it-IT" dirty="0" err="1" smtClean="0"/>
              <a:t>Gustaf</a:t>
            </a:r>
            <a:r>
              <a:rPr lang="it-IT" dirty="0" smtClean="0"/>
              <a:t> de </a:t>
            </a:r>
            <a:r>
              <a:rPr lang="it-IT" dirty="0" err="1" smtClean="0"/>
              <a:t>Laval</a:t>
            </a:r>
            <a:r>
              <a:rPr lang="it-IT" dirty="0" smtClean="0"/>
              <a:t> (1845-1913)</a:t>
            </a:r>
            <a:endParaRPr lang="it-IT" dirty="0"/>
          </a:p>
        </p:txBody>
      </p:sp>
      <p:sp>
        <p:nvSpPr>
          <p:cNvPr id="3" name="Content Placeholder 2"/>
          <p:cNvSpPr>
            <a:spLocks noGrp="1"/>
          </p:cNvSpPr>
          <p:nvPr>
            <p:ph sz="quarter" idx="1"/>
          </p:nvPr>
        </p:nvSpPr>
        <p:spPr/>
        <p:txBody>
          <a:bodyPr/>
          <a:lstStyle/>
          <a:p>
            <a:r>
              <a:rPr lang="it-IT" dirty="0" smtClean="0"/>
              <a:t>È famoso per due invenzioni:</a:t>
            </a:r>
          </a:p>
          <a:p>
            <a:pPr lvl="1"/>
            <a:r>
              <a:rPr lang="it-IT" dirty="0" smtClean="0"/>
              <a:t>ha inventato come separare la panna dal latte !</a:t>
            </a:r>
          </a:p>
          <a:p>
            <a:pPr lvl="1"/>
            <a:r>
              <a:rPr lang="it-IT" dirty="0" smtClean="0"/>
              <a:t>ha inventato lo scarico convergente-divergente precedendo di diverse decadi i moderni sviluppi dei razzi. Inventò questa “marmitta” per rendere più efficiente le turbine a vapore. </a:t>
            </a:r>
          </a:p>
          <a:p>
            <a:r>
              <a:rPr lang="it-IT" dirty="0" smtClean="0"/>
              <a:t>A lui si attribuisce il merito di aver gettato le basi per lo sviluppo di tutta la futura tecnologia delle turbine</a:t>
            </a:r>
            <a:endParaRPr lang="it-IT" dirty="0"/>
          </a:p>
        </p:txBody>
      </p:sp>
      <p:pic>
        <p:nvPicPr>
          <p:cNvPr id="4" name="Picture 3"/>
          <p:cNvPicPr>
            <a:picLocks noChangeAspect="1"/>
          </p:cNvPicPr>
          <p:nvPr/>
        </p:nvPicPr>
        <p:blipFill>
          <a:blip r:embed="rId2"/>
          <a:stretch>
            <a:fillRect/>
          </a:stretch>
        </p:blipFill>
        <p:spPr>
          <a:xfrm>
            <a:off x="5562600" y="4572000"/>
            <a:ext cx="1367790" cy="1960989"/>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La propulsione dei razzi</a:t>
            </a:r>
            <a:endParaRPr lang="it-IT" dirty="0"/>
          </a:p>
        </p:txBody>
      </p:sp>
      <p:sp>
        <p:nvSpPr>
          <p:cNvPr id="3" name="Content Placeholder 2"/>
          <p:cNvSpPr>
            <a:spLocks noGrp="1"/>
          </p:cNvSpPr>
          <p:nvPr>
            <p:ph sz="quarter" idx="1"/>
          </p:nvPr>
        </p:nvSpPr>
        <p:spPr/>
        <p:txBody>
          <a:bodyPr>
            <a:normAutofit fontScale="92500" lnSpcReduction="10000"/>
          </a:bodyPr>
          <a:lstStyle/>
          <a:p>
            <a:r>
              <a:rPr lang="it-IT" dirty="0" smtClean="0"/>
              <a:t>per comprendere a fondo la struttura di questa marmitta, dovremmo studiare la fluidodinamica dei gas in espansione, a velocità eguali e superiori a quella del suono (dove la dinamica cambia drasticamente)</a:t>
            </a:r>
          </a:p>
          <a:p>
            <a:pPr lvl="1"/>
            <a:r>
              <a:rPr lang="it-IT" dirty="0" smtClean="0"/>
              <a:t>a livello del mare: i gas di scarico fuoriescono nell’aria </a:t>
            </a:r>
            <a:r>
              <a:rPr lang="it-IT" dirty="0" smtClean="0">
                <a:sym typeface="Wingdings"/>
              </a:rPr>
              <a:t> è più efficente uno scarico di de Laval stretto</a:t>
            </a:r>
          </a:p>
          <a:p>
            <a:pPr lvl="1"/>
            <a:r>
              <a:rPr lang="it-IT" dirty="0" smtClean="0">
                <a:sym typeface="Wingdings"/>
              </a:rPr>
              <a:t>nello spazio: i gas fuoriescono nel vuoto meglio uno scarico largo</a:t>
            </a:r>
          </a:p>
          <a:p>
            <a:r>
              <a:rPr lang="it-IT" dirty="0" smtClean="0"/>
              <a:t>quando il gas raggiunge la fine della “marmitta” ha convertito tutta la sua energia iniziale in energia cinetica. Infatti il gas continua a bruciare mentre fluisce nella marmitta, quindi l’energia cinetica delle molecole e la loro velocità continua ad aumentare sino a raggiungere valori pazzeschi:</a:t>
            </a:r>
          </a:p>
          <a:p>
            <a:pPr lvl="1"/>
            <a:r>
              <a:rPr lang="it-IT" dirty="0" smtClean="0"/>
              <a:t>v</a:t>
            </a:r>
            <a:r>
              <a:rPr lang="it-IT" baseline="-25000" dirty="0" smtClean="0"/>
              <a:t>gas</a:t>
            </a:r>
            <a:r>
              <a:rPr lang="it-IT" dirty="0" smtClean="0"/>
              <a:t>=10000 </a:t>
            </a:r>
            <a:r>
              <a:rPr lang="en-US" dirty="0" smtClean="0"/>
              <a:t>–</a:t>
            </a:r>
            <a:r>
              <a:rPr lang="it-IT" dirty="0" smtClean="0"/>
              <a:t> 16000  km/</a:t>
            </a:r>
            <a:r>
              <a:rPr lang="it-IT" dirty="0" err="1" smtClean="0"/>
              <a:t>h</a:t>
            </a:r>
            <a:r>
              <a:rPr lang="it-IT" dirty="0" smtClean="0"/>
              <a:t> </a:t>
            </a:r>
          </a:p>
        </p:txBody>
      </p:sp>
      <p:pic>
        <p:nvPicPr>
          <p:cNvPr id="4" name="Picture 3"/>
          <p:cNvPicPr>
            <a:picLocks noChangeAspect="1"/>
          </p:cNvPicPr>
          <p:nvPr/>
        </p:nvPicPr>
        <p:blipFill>
          <a:blip r:embed="rId2"/>
          <a:stretch>
            <a:fillRect/>
          </a:stretch>
        </p:blipFill>
        <p:spPr>
          <a:xfrm>
            <a:off x="5511800" y="5252720"/>
            <a:ext cx="2184400" cy="1529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endParaRPr lang="it-IT" dirty="0"/>
          </a:p>
        </p:txBody>
      </p:sp>
      <p:pic>
        <p:nvPicPr>
          <p:cNvPr id="4" name="Picture 3"/>
          <p:cNvPicPr>
            <a:picLocks noChangeAspect="1"/>
          </p:cNvPicPr>
          <p:nvPr/>
        </p:nvPicPr>
        <p:blipFill>
          <a:blip r:embed="rId2"/>
          <a:stretch>
            <a:fillRect/>
          </a:stretch>
        </p:blipFill>
        <p:spPr>
          <a:xfrm>
            <a:off x="603402" y="2678430"/>
            <a:ext cx="3003398" cy="3950970"/>
          </a:xfrm>
          <a:prstGeom prst="rect">
            <a:avLst/>
          </a:prstGeom>
        </p:spPr>
      </p:pic>
      <p:sp>
        <p:nvSpPr>
          <p:cNvPr id="5" name="TextBox 4"/>
          <p:cNvSpPr txBox="1"/>
          <p:nvPr/>
        </p:nvSpPr>
        <p:spPr>
          <a:xfrm>
            <a:off x="1524000" y="2602468"/>
            <a:ext cx="622323" cy="369332"/>
          </a:xfrm>
          <a:prstGeom prst="rect">
            <a:avLst/>
          </a:prstGeom>
          <a:noFill/>
        </p:spPr>
        <p:txBody>
          <a:bodyPr wrap="none" rtlCol="0">
            <a:spAutoFit/>
          </a:bodyPr>
          <a:lstStyle/>
          <a:p>
            <a:r>
              <a:rPr lang="it-IT" dirty="0" smtClean="0"/>
              <a:t>M=1</a:t>
            </a:r>
          </a:p>
        </p:txBody>
      </p:sp>
      <p:sp>
        <p:nvSpPr>
          <p:cNvPr id="6" name="TextBox 5"/>
          <p:cNvSpPr txBox="1"/>
          <p:nvPr/>
        </p:nvSpPr>
        <p:spPr>
          <a:xfrm>
            <a:off x="2590800" y="2209800"/>
            <a:ext cx="622323" cy="369332"/>
          </a:xfrm>
          <a:prstGeom prst="rect">
            <a:avLst/>
          </a:prstGeom>
          <a:noFill/>
        </p:spPr>
        <p:txBody>
          <a:bodyPr wrap="none" rtlCol="0">
            <a:spAutoFit/>
          </a:bodyPr>
          <a:lstStyle/>
          <a:p>
            <a:r>
              <a:rPr lang="it-IT" dirty="0" err="1" smtClean="0"/>
              <a:t>M</a:t>
            </a:r>
            <a:r>
              <a:rPr lang="it-IT" dirty="0" smtClean="0"/>
              <a:t>&gt;</a:t>
            </a:r>
            <a:r>
              <a:rPr lang="it-IT" dirty="0" err="1" smtClean="0"/>
              <a:t>1</a:t>
            </a:r>
            <a:endParaRPr lang="it-IT" dirty="0" smtClean="0"/>
          </a:p>
        </p:txBody>
      </p:sp>
      <p:sp>
        <p:nvSpPr>
          <p:cNvPr id="7" name="TextBox 6"/>
          <p:cNvSpPr txBox="1"/>
          <p:nvPr/>
        </p:nvSpPr>
        <p:spPr>
          <a:xfrm>
            <a:off x="838200" y="2209800"/>
            <a:ext cx="622323" cy="369332"/>
          </a:xfrm>
          <a:prstGeom prst="rect">
            <a:avLst/>
          </a:prstGeom>
          <a:noFill/>
        </p:spPr>
        <p:txBody>
          <a:bodyPr wrap="none" rtlCol="0">
            <a:spAutoFit/>
          </a:bodyPr>
          <a:lstStyle/>
          <a:p>
            <a:r>
              <a:rPr lang="it-IT" dirty="0" err="1" smtClean="0"/>
              <a:t>M</a:t>
            </a:r>
            <a:r>
              <a:rPr lang="it-IT" dirty="0" smtClean="0"/>
              <a:t>&lt;</a:t>
            </a:r>
            <a:r>
              <a:rPr lang="it-IT" dirty="0" err="1" smtClean="0"/>
              <a:t>1</a:t>
            </a:r>
            <a:endParaRPr lang="it-IT" dirty="0" smtClean="0"/>
          </a:p>
        </p:txBody>
      </p:sp>
      <p:sp>
        <p:nvSpPr>
          <p:cNvPr id="8" name="Rectangle 7"/>
          <p:cNvSpPr/>
          <p:nvPr/>
        </p:nvSpPr>
        <p:spPr>
          <a:xfrm>
            <a:off x="685800" y="4216399"/>
            <a:ext cx="304800" cy="8128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9" name="Picture 8"/>
          <p:cNvPicPr>
            <a:picLocks noChangeAspect="1"/>
          </p:cNvPicPr>
          <p:nvPr/>
        </p:nvPicPr>
        <p:blipFill>
          <a:blip r:embed="rId3"/>
          <a:stretch>
            <a:fillRect/>
          </a:stretch>
        </p:blipFill>
        <p:spPr>
          <a:xfrm rot="16200000">
            <a:off x="5205412" y="3328988"/>
            <a:ext cx="2619375" cy="4191000"/>
          </a:xfrm>
          <a:prstGeom prst="rect">
            <a:avLst/>
          </a:prstGeom>
        </p:spPr>
      </p:pic>
      <p:pic>
        <p:nvPicPr>
          <p:cNvPr id="10" name="Picture 9"/>
          <p:cNvPicPr>
            <a:picLocks noChangeAspect="1"/>
          </p:cNvPicPr>
          <p:nvPr/>
        </p:nvPicPr>
        <p:blipFill>
          <a:blip r:embed="rId4"/>
          <a:stretch>
            <a:fillRect/>
          </a:stretch>
        </p:blipFill>
        <p:spPr>
          <a:xfrm>
            <a:off x="4191000" y="1554480"/>
            <a:ext cx="4546600" cy="2255520"/>
          </a:xfrm>
          <a:prstGeom prst="rect">
            <a:avLst/>
          </a:prstGeom>
        </p:spPr>
      </p:pic>
      <p:pic>
        <p:nvPicPr>
          <p:cNvPr id="11" name="Picture 10"/>
          <p:cNvPicPr>
            <a:picLocks noChangeAspect="1"/>
          </p:cNvPicPr>
          <p:nvPr/>
        </p:nvPicPr>
        <p:blipFill>
          <a:blip r:embed="rId5"/>
          <a:stretch>
            <a:fillRect/>
          </a:stretch>
        </p:blipFill>
        <p:spPr>
          <a:xfrm>
            <a:off x="457200" y="756920"/>
            <a:ext cx="2184400" cy="152908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Esercizio (per casa)</a:t>
            </a:r>
            <a:endParaRPr lang="it-IT" dirty="0"/>
          </a:p>
        </p:txBody>
      </p:sp>
      <p:sp>
        <p:nvSpPr>
          <p:cNvPr id="3" name="Content Placeholder 2"/>
          <p:cNvSpPr>
            <a:spLocks noGrp="1"/>
          </p:cNvSpPr>
          <p:nvPr>
            <p:ph sz="quarter" idx="1"/>
          </p:nvPr>
        </p:nvSpPr>
        <p:spPr/>
        <p:txBody>
          <a:bodyPr/>
          <a:lstStyle/>
          <a:p>
            <a:r>
              <a:rPr lang="it-IT" dirty="0" smtClean="0"/>
              <a:t>Lo shuttle, prima del lancio, pesa 20 000 000 </a:t>
            </a:r>
            <a:r>
              <a:rPr lang="it-IT" dirty="0" err="1" smtClean="0"/>
              <a:t>N</a:t>
            </a:r>
            <a:endParaRPr lang="it-IT" dirty="0" smtClean="0"/>
          </a:p>
          <a:p>
            <a:r>
              <a:rPr lang="it-IT" dirty="0" smtClean="0"/>
              <a:t>all’accensione riceve una spinta (forza) di 30 000 000 </a:t>
            </a:r>
            <a:r>
              <a:rPr lang="it-IT" dirty="0" err="1" smtClean="0"/>
              <a:t>N</a:t>
            </a:r>
            <a:endParaRPr lang="it-IT" dirty="0" smtClean="0"/>
          </a:p>
          <a:p>
            <a:r>
              <a:rPr lang="it-IT" dirty="0" smtClean="0"/>
              <a:t>Calcolate l’accelerazione alla partenza</a:t>
            </a:r>
          </a:p>
          <a:p>
            <a:endParaRPr lang="it-IT" dirty="0" smtClean="0"/>
          </a:p>
          <a:p>
            <a:endParaRPr lang="it-IT" dirty="0" smtClean="0"/>
          </a:p>
          <a:p>
            <a:r>
              <a:rPr lang="it-IT" dirty="0" smtClean="0"/>
              <a:t>Risposta: a = 0.5 </a:t>
            </a:r>
            <a:r>
              <a:rPr lang="it-IT" dirty="0" err="1" smtClean="0"/>
              <a:t>g</a:t>
            </a:r>
            <a:r>
              <a:rPr lang="it-IT" dirty="0" smtClean="0"/>
              <a:t> (circa)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Il razzo dopo il decollo</a:t>
            </a:r>
            <a:endParaRPr lang="it-IT" dirty="0"/>
          </a:p>
        </p:txBody>
      </p:sp>
      <p:sp>
        <p:nvSpPr>
          <p:cNvPr id="3" name="Content Placeholder 2"/>
          <p:cNvSpPr>
            <a:spLocks noGrp="1"/>
          </p:cNvSpPr>
          <p:nvPr>
            <p:ph sz="quarter" idx="1"/>
          </p:nvPr>
        </p:nvSpPr>
        <p:spPr/>
        <p:txBody>
          <a:bodyPr/>
          <a:lstStyle/>
          <a:p>
            <a:r>
              <a:rPr lang="it-IT" dirty="0" smtClean="0"/>
              <a:t>Man mano che lo shuttle consuma il suo carburante, pesa di meno e può accelerare sempre più velocemente</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Come possiamo misurare il coefficiente di attrito ?</a:t>
            </a:r>
            <a:endParaRPr lang="it-IT" dirty="0"/>
          </a:p>
        </p:txBody>
      </p:sp>
      <p:sp>
        <p:nvSpPr>
          <p:cNvPr id="3" name="Content Placeholder 2"/>
          <p:cNvSpPr>
            <a:spLocks noGrp="1"/>
          </p:cNvSpPr>
          <p:nvPr>
            <p:ph sz="quarter" idx="1"/>
          </p:nvPr>
        </p:nvSpPr>
        <p:spPr/>
        <p:txBody>
          <a:bodyPr/>
          <a:lstStyle/>
          <a:p>
            <a:r>
              <a:rPr lang="it-IT" dirty="0" smtClean="0"/>
              <a:t>Attrito statico:</a:t>
            </a:r>
          </a:p>
          <a:p>
            <a:pPr lvl="1"/>
            <a:r>
              <a:rPr lang="it-IT" dirty="0" smtClean="0"/>
              <a:t>non è difficile !</a:t>
            </a:r>
            <a:endParaRPr lang="it-IT" dirty="0"/>
          </a:p>
        </p:txBody>
      </p:sp>
      <p:grpSp>
        <p:nvGrpSpPr>
          <p:cNvPr id="4" name="Group 3"/>
          <p:cNvGrpSpPr/>
          <p:nvPr/>
        </p:nvGrpSpPr>
        <p:grpSpPr>
          <a:xfrm>
            <a:off x="5053239" y="1447800"/>
            <a:ext cx="4090761" cy="3250416"/>
            <a:chOff x="4953000" y="2540784"/>
            <a:chExt cx="4090761" cy="3250416"/>
          </a:xfrm>
        </p:grpSpPr>
        <p:cxnSp>
          <p:nvCxnSpPr>
            <p:cNvPr id="5" name="Straight Connector 4"/>
            <p:cNvCxnSpPr/>
            <p:nvPr/>
          </p:nvCxnSpPr>
          <p:spPr>
            <a:xfrm>
              <a:off x="4953000" y="4419600"/>
              <a:ext cx="3886200" cy="1588"/>
            </a:xfrm>
            <a:prstGeom prst="line">
              <a:avLst/>
            </a:prstGeom>
            <a:ln w="38100" cap="flat" cmpd="sng" algn="ctr">
              <a:solidFill>
                <a:schemeClr val="tx1"/>
              </a:solidFill>
              <a:prstDash val="solid"/>
              <a:round/>
              <a:headEnd type="none" w="med" len="med"/>
              <a:tailEnd type="none" w="med" len="med"/>
            </a:ln>
            <a:effectLst>
              <a:outerShdw blurRad="50800" dist="38100" dir="2700000" algn="br"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638800" y="4421188"/>
              <a:ext cx="76200" cy="137001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Rectangle 6"/>
            <p:cNvSpPr/>
            <p:nvPr/>
          </p:nvSpPr>
          <p:spPr>
            <a:xfrm>
              <a:off x="7848600" y="4419600"/>
              <a:ext cx="76200" cy="1370012"/>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TextBox 7"/>
            <p:cNvSpPr txBox="1"/>
            <p:nvPr/>
          </p:nvSpPr>
          <p:spPr>
            <a:xfrm>
              <a:off x="6781800" y="4648200"/>
              <a:ext cx="989874" cy="461665"/>
            </a:xfrm>
            <a:prstGeom prst="rect">
              <a:avLst/>
            </a:prstGeom>
            <a:noFill/>
          </p:spPr>
          <p:txBody>
            <a:bodyPr wrap="none" rtlCol="0">
              <a:spAutoFit/>
            </a:bodyPr>
            <a:lstStyle/>
            <a:p>
              <a:r>
                <a:rPr lang="it-IT" sz="2400" dirty="0" smtClean="0"/>
                <a:t>P=-mg</a:t>
              </a:r>
              <a:endParaRPr lang="it-IT" sz="2400" dirty="0"/>
            </a:p>
          </p:txBody>
        </p:sp>
        <p:sp>
          <p:nvSpPr>
            <p:cNvPr id="9" name="TextBox 8"/>
            <p:cNvSpPr txBox="1"/>
            <p:nvPr/>
          </p:nvSpPr>
          <p:spPr>
            <a:xfrm>
              <a:off x="6858000" y="2971800"/>
              <a:ext cx="1377300" cy="461665"/>
            </a:xfrm>
            <a:prstGeom prst="rect">
              <a:avLst/>
            </a:prstGeom>
            <a:noFill/>
          </p:spPr>
          <p:txBody>
            <a:bodyPr wrap="none" rtlCol="0">
              <a:spAutoFit/>
            </a:bodyPr>
            <a:lstStyle/>
            <a:p>
              <a:r>
                <a:rPr lang="it-IT" sz="2400" dirty="0" smtClean="0"/>
                <a:t>R=-Pcos</a:t>
              </a:r>
              <a:r>
                <a:rPr lang="it-IT" sz="2400" dirty="0" smtClean="0">
                  <a:latin typeface="Symbol" charset="2"/>
                  <a:cs typeface="Symbol" charset="2"/>
                </a:rPr>
                <a:t>a</a:t>
              </a:r>
              <a:endParaRPr lang="it-IT" sz="2400" dirty="0"/>
            </a:p>
          </p:txBody>
        </p:sp>
        <p:grpSp>
          <p:nvGrpSpPr>
            <p:cNvPr id="10" name="Group 22"/>
            <p:cNvGrpSpPr/>
            <p:nvPr/>
          </p:nvGrpSpPr>
          <p:grpSpPr>
            <a:xfrm rot="776424">
              <a:off x="5157561" y="2540784"/>
              <a:ext cx="3886200" cy="1449387"/>
              <a:chOff x="4953000" y="2971801"/>
              <a:chExt cx="3886200" cy="1449387"/>
            </a:xfrm>
          </p:grpSpPr>
          <p:sp>
            <p:nvSpPr>
              <p:cNvPr id="15" name="Rectangle 14"/>
              <p:cNvSpPr/>
              <p:nvPr/>
            </p:nvSpPr>
            <p:spPr>
              <a:xfrm>
                <a:off x="6324600" y="3886200"/>
                <a:ext cx="762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6" name="Straight Arrow Connector 15"/>
              <p:cNvCxnSpPr/>
              <p:nvPr/>
            </p:nvCxnSpPr>
            <p:spPr>
              <a:xfrm rot="16200000" flipV="1">
                <a:off x="6134894" y="3542507"/>
                <a:ext cx="1143000" cy="1588"/>
              </a:xfrm>
              <a:prstGeom prst="straightConnector1">
                <a:avLst/>
              </a:prstGeom>
              <a:ln w="2857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4953000" y="4419600"/>
                <a:ext cx="3886200" cy="1588"/>
              </a:xfrm>
              <a:prstGeom prst="line">
                <a:avLst/>
              </a:prstGeom>
              <a:ln w="38100" cap="flat" cmpd="sng" algn="ctr">
                <a:solidFill>
                  <a:schemeClr val="tx1"/>
                </a:solidFill>
                <a:prstDash val="solid"/>
                <a:round/>
                <a:headEnd type="none" w="med" len="med"/>
                <a:tailEnd type="none" w="med" len="med"/>
              </a:ln>
              <a:effectLst>
                <a:outerShdw blurRad="50800" dist="38100" dir="2700000" algn="br"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cxnSp>
          <p:nvCxnSpPr>
            <p:cNvPr id="11" name="Straight Arrow Connector 10"/>
            <p:cNvCxnSpPr/>
            <p:nvPr/>
          </p:nvCxnSpPr>
          <p:spPr>
            <a:xfrm rot="5400000">
              <a:off x="6249194" y="4228306"/>
              <a:ext cx="1143000" cy="1588"/>
            </a:xfrm>
            <a:prstGeom prst="straightConnector1">
              <a:avLst/>
            </a:prstGeom>
            <a:ln w="2857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044623" y="3585865"/>
              <a:ext cx="213177" cy="82103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cxnSp>
          <p:nvCxnSpPr>
            <p:cNvPr id="13" name="Straight Connector 12"/>
            <p:cNvCxnSpPr>
              <a:cxnSpLocks noChangeAspect="1"/>
            </p:cNvCxnSpPr>
            <p:nvPr/>
          </p:nvCxnSpPr>
          <p:spPr>
            <a:xfrm rot="776424">
              <a:off x="6398096" y="3613929"/>
              <a:ext cx="388620" cy="159"/>
            </a:xfrm>
            <a:prstGeom prst="line">
              <a:avLst/>
            </a:prstGeom>
            <a:ln w="38100" cap="flat" cmpd="sng" algn="ctr">
              <a:solidFill>
                <a:schemeClr val="tx1"/>
              </a:solidFill>
              <a:prstDash val="solid"/>
              <a:round/>
              <a:headEnd type="arrow" w="med" len="med"/>
              <a:tailEnd type="none" w="med" len="med"/>
            </a:ln>
            <a:effectLst>
              <a:outerShdw blurRad="50800" dist="38100" dir="2700000" algn="br"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509468" y="3043535"/>
              <a:ext cx="1013068" cy="461665"/>
            </a:xfrm>
            <a:prstGeom prst="rect">
              <a:avLst/>
            </a:prstGeom>
            <a:noFill/>
          </p:spPr>
          <p:txBody>
            <a:bodyPr wrap="none" rtlCol="0">
              <a:spAutoFit/>
            </a:bodyPr>
            <a:lstStyle/>
            <a:p>
              <a:r>
                <a:rPr lang="it-IT" sz="2400" dirty="0" err="1" smtClean="0"/>
                <a:t>F</a:t>
              </a:r>
              <a:r>
                <a:rPr lang="it-IT" sz="2400" baseline="-25000" dirty="0" err="1" smtClean="0"/>
                <a:t>A</a:t>
              </a:r>
              <a:r>
                <a:rPr lang="it-IT" sz="2400" dirty="0" err="1" smtClean="0"/>
                <a:t>=</a:t>
              </a:r>
              <a:r>
                <a:rPr lang="it-IT" sz="2400" dirty="0" err="1" smtClean="0">
                  <a:latin typeface="Symbol" charset="2"/>
                  <a:cs typeface="Symbol" charset="2"/>
                </a:rPr>
                <a:t>m</a:t>
              </a:r>
              <a:r>
                <a:rPr lang="it-IT" sz="2400" dirty="0" err="1" smtClean="0"/>
                <a:t>R</a:t>
              </a:r>
              <a:endParaRPr lang="it-IT" sz="2400" dirty="0"/>
            </a:p>
          </p:txBody>
        </p:sp>
      </p:grpSp>
      <p:cxnSp>
        <p:nvCxnSpPr>
          <p:cNvPr id="18" name="Straight Connector 17"/>
          <p:cNvCxnSpPr/>
          <p:nvPr/>
        </p:nvCxnSpPr>
        <p:spPr>
          <a:xfrm rot="776424">
            <a:off x="5154570" y="2763699"/>
            <a:ext cx="3886200" cy="1588"/>
          </a:xfrm>
          <a:prstGeom prst="line">
            <a:avLst/>
          </a:prstGeom>
          <a:ln w="6350" cap="flat" cmpd="sng" algn="ctr">
            <a:solidFill>
              <a:schemeClr val="tx1"/>
            </a:solidFill>
            <a:prstDash val="solid"/>
            <a:round/>
            <a:headEnd type="none" w="med" len="med"/>
            <a:tailEnd type="arrow" w="med" len="med"/>
          </a:ln>
          <a:effectLst>
            <a:outerShdw blurRad="50800" dist="38100" dir="2700000" algn="br"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6976424" flipV="1">
            <a:off x="4760995" y="1775570"/>
            <a:ext cx="1143000" cy="1588"/>
          </a:xfrm>
          <a:prstGeom prst="straightConnector1">
            <a:avLst/>
          </a:prstGeom>
          <a:ln w="317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8763000" y="2631757"/>
            <a:ext cx="337377" cy="492443"/>
          </a:xfrm>
          <a:prstGeom prst="rect">
            <a:avLst/>
          </a:prstGeom>
          <a:noFill/>
        </p:spPr>
        <p:txBody>
          <a:bodyPr wrap="none" rtlCol="0">
            <a:spAutoFit/>
          </a:bodyPr>
          <a:lstStyle/>
          <a:p>
            <a:r>
              <a:rPr lang="it-IT" sz="2600" dirty="0" err="1" smtClean="0"/>
              <a:t>x</a:t>
            </a:r>
            <a:endParaRPr lang="it-IT" sz="2600" dirty="0"/>
          </a:p>
        </p:txBody>
      </p:sp>
      <p:sp>
        <p:nvSpPr>
          <p:cNvPr id="21" name="TextBox 20"/>
          <p:cNvSpPr txBox="1"/>
          <p:nvPr/>
        </p:nvSpPr>
        <p:spPr>
          <a:xfrm>
            <a:off x="5486400" y="914400"/>
            <a:ext cx="323701" cy="492443"/>
          </a:xfrm>
          <a:prstGeom prst="rect">
            <a:avLst/>
          </a:prstGeom>
          <a:noFill/>
        </p:spPr>
        <p:txBody>
          <a:bodyPr wrap="none" rtlCol="0">
            <a:spAutoFit/>
          </a:bodyPr>
          <a:lstStyle/>
          <a:p>
            <a:r>
              <a:rPr lang="it-IT" sz="2600" dirty="0" err="1" smtClean="0"/>
              <a:t>y</a:t>
            </a:r>
            <a:endParaRPr lang="it-IT" sz="2600" dirty="0"/>
          </a:p>
        </p:txBody>
      </p:sp>
      <p:grpSp>
        <p:nvGrpSpPr>
          <p:cNvPr id="27" name="Group 26"/>
          <p:cNvGrpSpPr/>
          <p:nvPr/>
        </p:nvGrpSpPr>
        <p:grpSpPr>
          <a:xfrm>
            <a:off x="893570" y="2586335"/>
            <a:ext cx="3158425" cy="999530"/>
            <a:chOff x="893570" y="2586335"/>
            <a:chExt cx="3158425" cy="999530"/>
          </a:xfrm>
        </p:grpSpPr>
        <p:graphicFrame>
          <p:nvGraphicFramePr>
            <p:cNvPr id="22" name="Object 21"/>
            <p:cNvGraphicFramePr>
              <a:graphicFrameLocks noChangeAspect="1"/>
            </p:cNvGraphicFramePr>
            <p:nvPr/>
          </p:nvGraphicFramePr>
          <p:xfrm>
            <a:off x="1295400" y="2667000"/>
            <a:ext cx="2756595" cy="918865"/>
          </p:xfrm>
          <a:graphic>
            <a:graphicData uri="http://schemas.openxmlformats.org/presentationml/2006/ole">
              <p:oleObj spid="_x0000_s62466" name="Equation" r:id="rId3" imgW="1371600" imgH="457200" progId="Equation.3">
                <p:embed/>
              </p:oleObj>
            </a:graphicData>
          </a:graphic>
        </p:graphicFrame>
        <p:sp>
          <p:nvSpPr>
            <p:cNvPr id="23" name="TextBox 22"/>
            <p:cNvSpPr txBox="1"/>
            <p:nvPr/>
          </p:nvSpPr>
          <p:spPr>
            <a:xfrm>
              <a:off x="893570" y="2586335"/>
              <a:ext cx="325630" cy="461665"/>
            </a:xfrm>
            <a:prstGeom prst="rect">
              <a:avLst/>
            </a:prstGeom>
            <a:noFill/>
          </p:spPr>
          <p:txBody>
            <a:bodyPr wrap="none" rtlCol="0">
              <a:spAutoFit/>
            </a:bodyPr>
            <a:lstStyle/>
            <a:p>
              <a:r>
                <a:rPr lang="it-IT" sz="2400" dirty="0" err="1" smtClean="0"/>
                <a:t>x</a:t>
              </a:r>
              <a:endParaRPr lang="it-IT" sz="2400" dirty="0"/>
            </a:p>
          </p:txBody>
        </p:sp>
        <p:sp>
          <p:nvSpPr>
            <p:cNvPr id="24" name="TextBox 23"/>
            <p:cNvSpPr txBox="1"/>
            <p:nvPr/>
          </p:nvSpPr>
          <p:spPr>
            <a:xfrm>
              <a:off x="893570" y="3043535"/>
              <a:ext cx="313006" cy="461665"/>
            </a:xfrm>
            <a:prstGeom prst="rect">
              <a:avLst/>
            </a:prstGeom>
            <a:noFill/>
          </p:spPr>
          <p:txBody>
            <a:bodyPr wrap="none" rtlCol="0">
              <a:spAutoFit/>
            </a:bodyPr>
            <a:lstStyle/>
            <a:p>
              <a:r>
                <a:rPr lang="it-IT" sz="2400" dirty="0" err="1" smtClean="0"/>
                <a:t>y</a:t>
              </a:r>
              <a:endParaRPr lang="it-IT" sz="2400" dirty="0"/>
            </a:p>
          </p:txBody>
        </p:sp>
      </p:grpSp>
      <p:graphicFrame>
        <p:nvGraphicFramePr>
          <p:cNvPr id="62467" name="Object 3"/>
          <p:cNvGraphicFramePr>
            <a:graphicFrameLocks noChangeAspect="1"/>
          </p:cNvGraphicFramePr>
          <p:nvPr/>
        </p:nvGraphicFramePr>
        <p:xfrm>
          <a:off x="990600" y="5227637"/>
          <a:ext cx="3579668" cy="1096963"/>
        </p:xfrm>
        <a:graphic>
          <a:graphicData uri="http://schemas.openxmlformats.org/presentationml/2006/ole">
            <p:oleObj spid="_x0000_s62467" name="Equation" r:id="rId4" imgW="1409700" imgH="431800" progId="Equation.3">
              <p:embed/>
            </p:oleObj>
          </a:graphicData>
        </a:graphic>
      </p:graphicFrame>
      <p:graphicFrame>
        <p:nvGraphicFramePr>
          <p:cNvPr id="26" name="Object 25"/>
          <p:cNvGraphicFramePr>
            <a:graphicFrameLocks noChangeAspect="1"/>
          </p:cNvGraphicFramePr>
          <p:nvPr/>
        </p:nvGraphicFramePr>
        <p:xfrm>
          <a:off x="5634947" y="5649278"/>
          <a:ext cx="2646584" cy="741044"/>
        </p:xfrm>
        <a:graphic>
          <a:graphicData uri="http://schemas.openxmlformats.org/presentationml/2006/ole">
            <p:oleObj spid="_x0000_s62468" name="Equation" r:id="rId5" imgW="635000" imgH="177800" progId="Equation.3">
              <p:embed/>
            </p:oleObj>
          </a:graphicData>
        </a:graphic>
      </p:graphicFrame>
      <p:sp>
        <p:nvSpPr>
          <p:cNvPr id="28" name="TextBox 27"/>
          <p:cNvSpPr txBox="1"/>
          <p:nvPr/>
        </p:nvSpPr>
        <p:spPr>
          <a:xfrm>
            <a:off x="1219200" y="3733800"/>
            <a:ext cx="3057247" cy="120032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sz="2400" dirty="0" smtClean="0"/>
              <a:t>condizioni statiche: </a:t>
            </a:r>
          </a:p>
          <a:p>
            <a:pPr>
              <a:buFont typeface="Arial"/>
              <a:buChar char="•"/>
            </a:pPr>
            <a:r>
              <a:rPr lang="it-IT" sz="2400" dirty="0" smtClean="0"/>
              <a:t> v</a:t>
            </a:r>
            <a:r>
              <a:rPr lang="it-IT" sz="2400" baseline="-25000" dirty="0" smtClean="0"/>
              <a:t>x</a:t>
            </a:r>
            <a:r>
              <a:rPr lang="it-IT" sz="2400" dirty="0" smtClean="0"/>
              <a:t>=0 ad ogni </a:t>
            </a:r>
            <a:r>
              <a:rPr lang="it-IT" sz="2400" dirty="0" err="1" smtClean="0"/>
              <a:t>t</a:t>
            </a:r>
            <a:r>
              <a:rPr lang="it-IT" sz="2400" dirty="0" smtClean="0"/>
              <a:t> </a:t>
            </a:r>
            <a:r>
              <a:rPr lang="en-US" sz="2400" dirty="0" err="1" smtClean="0">
                <a:sym typeface="Wingdings"/>
              </a:rPr>
              <a:t></a:t>
            </a:r>
            <a:r>
              <a:rPr lang="en-US" sz="2400" dirty="0" smtClean="0">
                <a:sym typeface="Wingdings"/>
              </a:rPr>
              <a:t> a</a:t>
            </a:r>
            <a:r>
              <a:rPr lang="it-IT" sz="2400" baseline="-25000" dirty="0" smtClean="0"/>
              <a:t>x</a:t>
            </a:r>
            <a:r>
              <a:rPr lang="it-IT" sz="2400" dirty="0" smtClean="0"/>
              <a:t>=0</a:t>
            </a:r>
            <a:r>
              <a:rPr lang="en-US" sz="2400" dirty="0" smtClean="0">
                <a:sym typeface="Wingdings"/>
              </a:rPr>
              <a:t>  </a:t>
            </a:r>
            <a:endParaRPr lang="it-IT" sz="2400" dirty="0" smtClean="0"/>
          </a:p>
          <a:p>
            <a:pPr>
              <a:buFont typeface="Arial"/>
              <a:buChar char="•"/>
            </a:pPr>
            <a:r>
              <a:rPr lang="it-IT" sz="2400" dirty="0" smtClean="0"/>
              <a:t> v</a:t>
            </a:r>
            <a:r>
              <a:rPr lang="it-IT" sz="2400" baseline="-25000" dirty="0" smtClean="0"/>
              <a:t>y</a:t>
            </a:r>
            <a:r>
              <a:rPr lang="it-IT" sz="2400" dirty="0" smtClean="0"/>
              <a:t>=0 ad ogni </a:t>
            </a:r>
            <a:r>
              <a:rPr lang="it-IT" sz="2400" dirty="0" err="1" smtClean="0"/>
              <a:t>t</a:t>
            </a:r>
            <a:r>
              <a:rPr lang="it-IT" sz="2400" dirty="0" smtClean="0"/>
              <a:t> </a:t>
            </a:r>
            <a:r>
              <a:rPr lang="en-US" sz="2400" dirty="0" err="1" smtClean="0">
                <a:sym typeface="Wingdings"/>
              </a:rPr>
              <a:t></a:t>
            </a:r>
            <a:r>
              <a:rPr lang="en-US" sz="2400" dirty="0" smtClean="0">
                <a:sym typeface="Wingdings"/>
              </a:rPr>
              <a:t> a</a:t>
            </a:r>
            <a:r>
              <a:rPr lang="it-IT" sz="2400" baseline="-25000" dirty="0" smtClean="0"/>
              <a:t>y</a:t>
            </a:r>
            <a:r>
              <a:rPr lang="it-IT" sz="2400" dirty="0" smtClean="0"/>
              <a:t>=0</a:t>
            </a: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46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Il razzo dopo il decollo</a:t>
            </a:r>
            <a:endParaRPr lang="it-IT" dirty="0"/>
          </a:p>
        </p:txBody>
      </p:sp>
      <p:sp>
        <p:nvSpPr>
          <p:cNvPr id="3" name="Content Placeholder 2"/>
          <p:cNvSpPr>
            <a:spLocks noGrp="1"/>
          </p:cNvSpPr>
          <p:nvPr>
            <p:ph sz="quarter" idx="1"/>
          </p:nvPr>
        </p:nvSpPr>
        <p:spPr>
          <a:xfrm>
            <a:off x="914400" y="1981200"/>
            <a:ext cx="7772400" cy="4038600"/>
          </a:xfrm>
        </p:spPr>
        <p:txBody>
          <a:bodyPr/>
          <a:lstStyle/>
          <a:p>
            <a:r>
              <a:rPr lang="it-IT" b="1" dirty="0" smtClean="0"/>
              <a:t>Qual</a:t>
            </a:r>
            <a:r>
              <a:rPr lang="en-US" b="1" dirty="0" smtClean="0"/>
              <a:t> </a:t>
            </a:r>
            <a:r>
              <a:rPr lang="it-IT" b="1" dirty="0" smtClean="0"/>
              <a:t>è la massima velocità che un razzo può raggiungere?</a:t>
            </a:r>
            <a:endParaRPr lang="it-IT"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La massima velocità di un razzo</a:t>
            </a:r>
            <a:endParaRPr lang="it-IT" dirty="0"/>
          </a:p>
        </p:txBody>
      </p:sp>
      <p:sp>
        <p:nvSpPr>
          <p:cNvPr id="3" name="Content Placeholder 2"/>
          <p:cNvSpPr>
            <a:spLocks noGrp="1"/>
          </p:cNvSpPr>
          <p:nvPr>
            <p:ph sz="quarter" idx="1"/>
          </p:nvPr>
        </p:nvSpPr>
        <p:spPr/>
        <p:txBody>
          <a:bodyPr>
            <a:normAutofit lnSpcReduction="10000"/>
          </a:bodyPr>
          <a:lstStyle/>
          <a:p>
            <a:r>
              <a:rPr lang="it-IT" dirty="0" smtClean="0"/>
              <a:t>Uno studente del quinto liceo scientifico può calcolarlo </a:t>
            </a:r>
          </a:p>
          <a:p>
            <a:pPr>
              <a:buNone/>
            </a:pPr>
            <a:r>
              <a:rPr lang="it-IT" dirty="0" smtClean="0"/>
              <a:t>	(scommetto che qualcuno riesce a ricavare la soluzione)</a:t>
            </a:r>
          </a:p>
          <a:p>
            <a:pPr>
              <a:buNone/>
            </a:pPr>
            <a:endParaRPr lang="it-IT" dirty="0" smtClean="0"/>
          </a:p>
          <a:p>
            <a:pPr>
              <a:buNone/>
            </a:pPr>
            <a:endParaRPr lang="it-IT" dirty="0" smtClean="0"/>
          </a:p>
          <a:p>
            <a:pPr>
              <a:buNone/>
            </a:pPr>
            <a:endParaRPr lang="it-IT" dirty="0" smtClean="0"/>
          </a:p>
          <a:p>
            <a:pPr>
              <a:buNone/>
            </a:pPr>
            <a:endParaRPr lang="it-IT" dirty="0" smtClean="0"/>
          </a:p>
          <a:p>
            <a:r>
              <a:rPr lang="it-IT" dirty="0" smtClean="0"/>
              <a:t>per un razzo che al decollo, in massa, è per il 90% carburante: l’astronave può raggiungere una velocità 2.3 volte maggiore di </a:t>
            </a:r>
            <a:r>
              <a:rPr lang="it-IT" dirty="0" err="1" smtClean="0"/>
              <a:t>v</a:t>
            </a:r>
            <a:r>
              <a:rPr lang="it-IT" baseline="-25000" dirty="0" err="1" smtClean="0"/>
              <a:t>gas</a:t>
            </a:r>
            <a:endParaRPr lang="it-IT" dirty="0" smtClean="0"/>
          </a:p>
          <a:p>
            <a:r>
              <a:rPr lang="it-IT" dirty="0" smtClean="0"/>
              <a:t>se il carburante è il 99.99%:   la velocità finale è 10 volte quella del gas.  Ma vi è un problema. Quale? </a:t>
            </a:r>
          </a:p>
        </p:txBody>
      </p:sp>
      <p:graphicFrame>
        <p:nvGraphicFramePr>
          <p:cNvPr id="4" name="Object 3"/>
          <p:cNvGraphicFramePr>
            <a:graphicFrameLocks noChangeAspect="1"/>
          </p:cNvGraphicFramePr>
          <p:nvPr/>
        </p:nvGraphicFramePr>
        <p:xfrm>
          <a:off x="1219200" y="2819400"/>
          <a:ext cx="6389688" cy="1270000"/>
        </p:xfrm>
        <a:graphic>
          <a:graphicData uri="http://schemas.openxmlformats.org/presentationml/2006/ole">
            <p:oleObj spid="_x0000_s38914" name="Equation" r:id="rId3" imgW="2044700" imgH="406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Soluzione</a:t>
            </a:r>
            <a:endParaRPr lang="it-IT" dirty="0"/>
          </a:p>
        </p:txBody>
      </p:sp>
      <p:sp>
        <p:nvSpPr>
          <p:cNvPr id="3" name="Content Placeholder 2"/>
          <p:cNvSpPr>
            <a:spLocks noGrp="1"/>
          </p:cNvSpPr>
          <p:nvPr>
            <p:ph sz="quarter" idx="1"/>
          </p:nvPr>
        </p:nvSpPr>
        <p:spPr/>
        <p:txBody>
          <a:bodyPr/>
          <a:lstStyle/>
          <a:p>
            <a:r>
              <a:rPr lang="it-IT" dirty="0" smtClean="0"/>
              <a:t>I razzi sono fatti a stadi: quando finisce il carburante del primo stadio, si butta via il contenitore ed inizia lo stadio successivo.</a:t>
            </a:r>
            <a:endParaRPr lang="it-IT" smtClean="0"/>
          </a:p>
          <a:p>
            <a:pPr>
              <a:buNone/>
            </a:pPr>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Promemoria</a:t>
            </a:r>
            <a:endParaRPr lang="it-IT" dirty="0"/>
          </a:p>
        </p:txBody>
      </p:sp>
      <p:sp>
        <p:nvSpPr>
          <p:cNvPr id="3" name="Content Placeholder 2"/>
          <p:cNvSpPr>
            <a:spLocks noGrp="1"/>
          </p:cNvSpPr>
          <p:nvPr>
            <p:ph sz="quarter" idx="1"/>
          </p:nvPr>
        </p:nvSpPr>
        <p:spPr/>
        <p:txBody>
          <a:bodyPr/>
          <a:lstStyle/>
          <a:p>
            <a:r>
              <a:rPr lang="it-IT" dirty="0" smtClean="0"/>
              <a:t>Materiale da portare al seguito:</a:t>
            </a:r>
          </a:p>
          <a:p>
            <a:pPr lvl="1"/>
            <a:r>
              <a:rPr lang="it-IT" dirty="0" smtClean="0"/>
              <a:t>bilancia (Nico), bicchiere, sasso</a:t>
            </a:r>
          </a:p>
          <a:p>
            <a:pPr lvl="1"/>
            <a:r>
              <a:rPr lang="it-IT" dirty="0" smtClean="0"/>
              <a:t>tavola di legno</a:t>
            </a:r>
          </a:p>
          <a:p>
            <a:pPr lvl="1"/>
            <a:r>
              <a:rPr lang="it-IT" dirty="0" smtClean="0"/>
              <a:t>fornello elettrico, per riscaldare l’acqua del te, cucchiaino, foglie di te</a:t>
            </a:r>
          </a:p>
          <a:p>
            <a:pPr lvl="1"/>
            <a:r>
              <a:rPr lang="it-IT" dirty="0" smtClean="0"/>
              <a:t>necessario per far fuoco: scatola di scarpe, un uovo, fornellino a fiamma (quello della fonduta?)</a:t>
            </a:r>
          </a:p>
          <a:p>
            <a:pPr lvl="1"/>
            <a:r>
              <a:rPr lang="it-IT" dirty="0" smtClean="0"/>
              <a:t>fiammiferi ed una candela</a:t>
            </a:r>
          </a:p>
          <a:p>
            <a:pPr lvl="1"/>
            <a:r>
              <a:rPr lang="it-IT" dirty="0" smtClean="0"/>
              <a:t>palloncino da gonfiare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944562"/>
          </a:xfrm>
        </p:spPr>
        <p:txBody>
          <a:bodyPr>
            <a:normAutofit/>
          </a:bodyPr>
          <a:lstStyle/>
          <a:p>
            <a:r>
              <a:rPr lang="it-IT" dirty="0" smtClean="0"/>
              <a:t>Ed il coefficiente di attrito dinamico?</a:t>
            </a:r>
            <a:endParaRPr lang="it-IT" dirty="0"/>
          </a:p>
        </p:txBody>
      </p:sp>
      <p:sp>
        <p:nvSpPr>
          <p:cNvPr id="3" name="Content Placeholder 2"/>
          <p:cNvSpPr>
            <a:spLocks noGrp="1"/>
          </p:cNvSpPr>
          <p:nvPr>
            <p:ph sz="quarter" idx="1"/>
          </p:nvPr>
        </p:nvSpPr>
        <p:spPr>
          <a:xfrm>
            <a:off x="914400" y="914400"/>
            <a:ext cx="7772400" cy="4572000"/>
          </a:xfrm>
        </p:spPr>
        <p:txBody>
          <a:bodyPr/>
          <a:lstStyle/>
          <a:p>
            <a:r>
              <a:rPr lang="it-IT" dirty="0" smtClean="0"/>
              <a:t>Come lo misuriamo ?</a:t>
            </a:r>
          </a:p>
          <a:p>
            <a:pPr lvl="1"/>
            <a:r>
              <a:rPr lang="it-IT" dirty="0" smtClean="0"/>
              <a:t>nello stesso modo !</a:t>
            </a:r>
          </a:p>
          <a:p>
            <a:r>
              <a:rPr lang="it-IT" dirty="0" smtClean="0"/>
              <a:t>Possibile?</a:t>
            </a:r>
          </a:p>
          <a:p>
            <a:pPr lvl="1"/>
            <a:r>
              <a:rPr lang="it-IT" dirty="0" smtClean="0"/>
              <a:t>ovviamente dobbiamo essere in condizioni dinamiche: </a:t>
            </a:r>
            <a:r>
              <a:rPr lang="it-IT" dirty="0" err="1" smtClean="0"/>
              <a:t>v</a:t>
            </a:r>
            <a:r>
              <a:rPr lang="it-IT" dirty="0" smtClean="0"/>
              <a:t>&gt;</a:t>
            </a:r>
            <a:r>
              <a:rPr lang="it-IT" dirty="0" err="1" smtClean="0"/>
              <a:t>0</a:t>
            </a:r>
            <a:endParaRPr lang="it-IT" dirty="0" smtClean="0"/>
          </a:p>
          <a:p>
            <a:pPr lvl="1"/>
            <a:r>
              <a:rPr lang="it-IT" dirty="0" smtClean="0"/>
              <a:t>ma le equazioni sono le stesse di prima:</a:t>
            </a:r>
          </a:p>
        </p:txBody>
      </p:sp>
      <p:graphicFrame>
        <p:nvGraphicFramePr>
          <p:cNvPr id="63490" name="Object 2"/>
          <p:cNvGraphicFramePr>
            <a:graphicFrameLocks noChangeAspect="1"/>
          </p:cNvGraphicFramePr>
          <p:nvPr/>
        </p:nvGraphicFramePr>
        <p:xfrm>
          <a:off x="1447800" y="5410200"/>
          <a:ext cx="2362200" cy="611547"/>
        </p:xfrm>
        <a:graphic>
          <a:graphicData uri="http://schemas.openxmlformats.org/presentationml/2006/ole">
            <p:oleObj spid="_x0000_s63490" name="Equation" r:id="rId3" imgW="685800" imgH="177800" progId="Equation.3">
              <p:embed/>
            </p:oleObj>
          </a:graphicData>
        </a:graphic>
      </p:graphicFrame>
      <p:sp>
        <p:nvSpPr>
          <p:cNvPr id="5" name="TextBox 4"/>
          <p:cNvSpPr txBox="1"/>
          <p:nvPr/>
        </p:nvSpPr>
        <p:spPr>
          <a:xfrm>
            <a:off x="1319416" y="3276600"/>
            <a:ext cx="3557384" cy="120032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it-IT" sz="2400" dirty="0" smtClean="0"/>
              <a:t>condizioni di moto uniforme: </a:t>
            </a:r>
          </a:p>
          <a:p>
            <a:pPr>
              <a:buFont typeface="Arial"/>
              <a:buChar char="•"/>
            </a:pPr>
            <a:r>
              <a:rPr lang="it-IT" sz="2400" dirty="0" smtClean="0"/>
              <a:t> </a:t>
            </a:r>
            <a:r>
              <a:rPr lang="it-IT" sz="2400" dirty="0" err="1" smtClean="0"/>
              <a:t>v</a:t>
            </a:r>
            <a:r>
              <a:rPr lang="it-IT" sz="2400" baseline="-25000" dirty="0" err="1" smtClean="0"/>
              <a:t>x</a:t>
            </a:r>
            <a:r>
              <a:rPr lang="it-IT" sz="2400" baseline="-25000" dirty="0" smtClean="0"/>
              <a:t> </a:t>
            </a:r>
            <a:r>
              <a:rPr lang="it-IT" sz="2400" dirty="0" smtClean="0"/>
              <a:t>= costante   </a:t>
            </a:r>
            <a:r>
              <a:rPr lang="en-US" sz="2400" dirty="0" err="1" smtClean="0">
                <a:sym typeface="Wingdings"/>
              </a:rPr>
              <a:t></a:t>
            </a:r>
            <a:r>
              <a:rPr lang="en-US" sz="2400" dirty="0" smtClean="0">
                <a:sym typeface="Wingdings"/>
              </a:rPr>
              <a:t> a</a:t>
            </a:r>
            <a:r>
              <a:rPr lang="it-IT" sz="2400" baseline="-25000" dirty="0" smtClean="0"/>
              <a:t>x</a:t>
            </a:r>
            <a:r>
              <a:rPr lang="it-IT" sz="2400" dirty="0" smtClean="0"/>
              <a:t>=0</a:t>
            </a:r>
            <a:r>
              <a:rPr lang="en-US" sz="2400" dirty="0" smtClean="0">
                <a:sym typeface="Wingdings"/>
              </a:rPr>
              <a:t>  </a:t>
            </a:r>
            <a:endParaRPr lang="it-IT" sz="2400" dirty="0" smtClean="0"/>
          </a:p>
          <a:p>
            <a:pPr>
              <a:buFont typeface="Arial"/>
              <a:buChar char="•"/>
            </a:pPr>
            <a:r>
              <a:rPr lang="it-IT" sz="2400" dirty="0" smtClean="0"/>
              <a:t> v</a:t>
            </a:r>
            <a:r>
              <a:rPr lang="it-IT" sz="2400" baseline="-25000" dirty="0" smtClean="0"/>
              <a:t>y</a:t>
            </a:r>
            <a:r>
              <a:rPr lang="it-IT" sz="2400" dirty="0" smtClean="0"/>
              <a:t>=0 ad ogni </a:t>
            </a:r>
            <a:r>
              <a:rPr lang="it-IT" sz="2400" dirty="0" err="1" smtClean="0"/>
              <a:t>t</a:t>
            </a:r>
            <a:r>
              <a:rPr lang="it-IT" sz="2400" dirty="0" smtClean="0"/>
              <a:t> </a:t>
            </a:r>
            <a:r>
              <a:rPr lang="en-US" sz="2400" dirty="0" err="1" smtClean="0">
                <a:sym typeface="Wingdings"/>
              </a:rPr>
              <a:t></a:t>
            </a:r>
            <a:r>
              <a:rPr lang="en-US" sz="2400" dirty="0" smtClean="0">
                <a:sym typeface="Wingdings"/>
              </a:rPr>
              <a:t> a</a:t>
            </a:r>
            <a:r>
              <a:rPr lang="it-IT" sz="2400" baseline="-25000" dirty="0" smtClean="0"/>
              <a:t>y</a:t>
            </a:r>
            <a:r>
              <a:rPr lang="it-IT" sz="2400" dirty="0" smtClean="0"/>
              <a:t>=0</a:t>
            </a:r>
            <a:endParaRPr lang="it-IT" sz="2400" dirty="0"/>
          </a:p>
        </p:txBody>
      </p:sp>
      <p:graphicFrame>
        <p:nvGraphicFramePr>
          <p:cNvPr id="6" name="Object 5"/>
          <p:cNvGraphicFramePr>
            <a:graphicFrameLocks noChangeAspect="1"/>
          </p:cNvGraphicFramePr>
          <p:nvPr/>
        </p:nvGraphicFramePr>
        <p:xfrm>
          <a:off x="6056312" y="2667000"/>
          <a:ext cx="2859088" cy="919163"/>
        </p:xfrm>
        <a:graphic>
          <a:graphicData uri="http://schemas.openxmlformats.org/presentationml/2006/ole">
            <p:oleObj spid="_x0000_s63491" name="Equation" r:id="rId4" imgW="1422400" imgH="457200" progId="Equation.3">
              <p:embed/>
            </p:oleObj>
          </a:graphicData>
        </a:graphic>
      </p:graphicFrame>
      <p:sp>
        <p:nvSpPr>
          <p:cNvPr id="24" name="TextBox 23"/>
          <p:cNvSpPr txBox="1"/>
          <p:nvPr/>
        </p:nvSpPr>
        <p:spPr>
          <a:xfrm>
            <a:off x="5486400" y="3150384"/>
            <a:ext cx="323701" cy="492443"/>
          </a:xfrm>
          <a:prstGeom prst="rect">
            <a:avLst/>
          </a:prstGeom>
          <a:noFill/>
        </p:spPr>
        <p:txBody>
          <a:bodyPr wrap="none" rtlCol="0">
            <a:spAutoFit/>
          </a:bodyPr>
          <a:lstStyle/>
          <a:p>
            <a:r>
              <a:rPr lang="it-IT" sz="2600" dirty="0" err="1" smtClean="0"/>
              <a:t>y</a:t>
            </a:r>
            <a:endParaRPr lang="it-IT" sz="2600" dirty="0"/>
          </a:p>
        </p:txBody>
      </p:sp>
      <p:grpSp>
        <p:nvGrpSpPr>
          <p:cNvPr id="27" name="Group 26"/>
          <p:cNvGrpSpPr/>
          <p:nvPr/>
        </p:nvGrpSpPr>
        <p:grpSpPr>
          <a:xfrm>
            <a:off x="5053239" y="3440848"/>
            <a:ext cx="4090761" cy="3493352"/>
            <a:chOff x="5053239" y="3440848"/>
            <a:chExt cx="4090761" cy="3493352"/>
          </a:xfrm>
        </p:grpSpPr>
        <p:grpSp>
          <p:nvGrpSpPr>
            <p:cNvPr id="7" name="Group 6"/>
            <p:cNvGrpSpPr/>
            <p:nvPr/>
          </p:nvGrpSpPr>
          <p:grpSpPr>
            <a:xfrm>
              <a:off x="5053239" y="3683784"/>
              <a:ext cx="4090761" cy="3250416"/>
              <a:chOff x="4953000" y="2540784"/>
              <a:chExt cx="4090761" cy="3250416"/>
            </a:xfrm>
          </p:grpSpPr>
          <p:cxnSp>
            <p:nvCxnSpPr>
              <p:cNvPr id="8" name="Straight Connector 7"/>
              <p:cNvCxnSpPr/>
              <p:nvPr/>
            </p:nvCxnSpPr>
            <p:spPr>
              <a:xfrm>
                <a:off x="4953000" y="4419600"/>
                <a:ext cx="3886200" cy="1588"/>
              </a:xfrm>
              <a:prstGeom prst="line">
                <a:avLst/>
              </a:prstGeom>
              <a:ln w="38100" cap="flat" cmpd="sng" algn="ctr">
                <a:solidFill>
                  <a:schemeClr val="tx1"/>
                </a:solidFill>
                <a:prstDash val="solid"/>
                <a:round/>
                <a:headEnd type="none" w="med" len="med"/>
                <a:tailEnd type="none" w="med" len="med"/>
              </a:ln>
              <a:effectLst>
                <a:outerShdw blurRad="50800" dist="38100" dir="2700000" algn="br"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5638800" y="4421188"/>
                <a:ext cx="76200" cy="1370012"/>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ctangle 9"/>
              <p:cNvSpPr/>
              <p:nvPr/>
            </p:nvSpPr>
            <p:spPr>
              <a:xfrm>
                <a:off x="7848600" y="4419600"/>
                <a:ext cx="76200" cy="1370012"/>
              </a:xfrm>
              <a:prstGeom prst="rect">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TextBox 10"/>
              <p:cNvSpPr txBox="1"/>
              <p:nvPr/>
            </p:nvSpPr>
            <p:spPr>
              <a:xfrm>
                <a:off x="6781800" y="4648200"/>
                <a:ext cx="989874" cy="461665"/>
              </a:xfrm>
              <a:prstGeom prst="rect">
                <a:avLst/>
              </a:prstGeom>
              <a:noFill/>
            </p:spPr>
            <p:txBody>
              <a:bodyPr wrap="none" rtlCol="0">
                <a:spAutoFit/>
              </a:bodyPr>
              <a:lstStyle/>
              <a:p>
                <a:r>
                  <a:rPr lang="it-IT" sz="2400" dirty="0" smtClean="0"/>
                  <a:t>P=-mg</a:t>
                </a:r>
                <a:endParaRPr lang="it-IT" sz="2400" dirty="0"/>
              </a:p>
            </p:txBody>
          </p:sp>
          <p:sp>
            <p:nvSpPr>
              <p:cNvPr id="12" name="TextBox 11"/>
              <p:cNvSpPr txBox="1"/>
              <p:nvPr/>
            </p:nvSpPr>
            <p:spPr>
              <a:xfrm>
                <a:off x="6858000" y="2971800"/>
                <a:ext cx="1377300" cy="461665"/>
              </a:xfrm>
              <a:prstGeom prst="rect">
                <a:avLst/>
              </a:prstGeom>
              <a:noFill/>
            </p:spPr>
            <p:txBody>
              <a:bodyPr wrap="none" rtlCol="0">
                <a:spAutoFit/>
              </a:bodyPr>
              <a:lstStyle/>
              <a:p>
                <a:r>
                  <a:rPr lang="it-IT" sz="2400" dirty="0" smtClean="0"/>
                  <a:t>R=-Pcos</a:t>
                </a:r>
                <a:r>
                  <a:rPr lang="it-IT" sz="2400" dirty="0" smtClean="0">
                    <a:latin typeface="Symbol" charset="2"/>
                    <a:cs typeface="Symbol" charset="2"/>
                  </a:rPr>
                  <a:t>a</a:t>
                </a:r>
                <a:endParaRPr lang="it-IT" sz="2400" dirty="0"/>
              </a:p>
            </p:txBody>
          </p:sp>
          <p:grpSp>
            <p:nvGrpSpPr>
              <p:cNvPr id="13" name="Group 22"/>
              <p:cNvGrpSpPr/>
              <p:nvPr/>
            </p:nvGrpSpPr>
            <p:grpSpPr>
              <a:xfrm rot="776424">
                <a:off x="5157561" y="2540784"/>
                <a:ext cx="3886200" cy="1449387"/>
                <a:chOff x="4953000" y="2971801"/>
                <a:chExt cx="3886200" cy="1449387"/>
              </a:xfrm>
            </p:grpSpPr>
            <p:sp>
              <p:nvSpPr>
                <p:cNvPr id="18" name="Rectangle 17"/>
                <p:cNvSpPr/>
                <p:nvPr/>
              </p:nvSpPr>
              <p:spPr>
                <a:xfrm>
                  <a:off x="6324600" y="3886200"/>
                  <a:ext cx="762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9" name="Straight Arrow Connector 18"/>
                <p:cNvCxnSpPr/>
                <p:nvPr/>
              </p:nvCxnSpPr>
              <p:spPr>
                <a:xfrm rot="16200000" flipV="1">
                  <a:off x="6134894" y="3542507"/>
                  <a:ext cx="1143000" cy="1588"/>
                </a:xfrm>
                <a:prstGeom prst="straightConnector1">
                  <a:avLst/>
                </a:prstGeom>
                <a:ln w="2857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953000" y="4419600"/>
                  <a:ext cx="3886200" cy="1588"/>
                </a:xfrm>
                <a:prstGeom prst="line">
                  <a:avLst/>
                </a:prstGeom>
                <a:ln w="38100" cap="flat" cmpd="sng" algn="ctr">
                  <a:solidFill>
                    <a:schemeClr val="tx1"/>
                  </a:solidFill>
                  <a:prstDash val="solid"/>
                  <a:round/>
                  <a:headEnd type="none" w="med" len="med"/>
                  <a:tailEnd type="none" w="med" len="med"/>
                </a:ln>
                <a:effectLst>
                  <a:outerShdw blurRad="50800" dist="38100" dir="2700000" algn="br"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grpSp>
          <p:cxnSp>
            <p:nvCxnSpPr>
              <p:cNvPr id="14" name="Straight Arrow Connector 13"/>
              <p:cNvCxnSpPr/>
              <p:nvPr/>
            </p:nvCxnSpPr>
            <p:spPr>
              <a:xfrm rot="5400000">
                <a:off x="6249194" y="4228306"/>
                <a:ext cx="1143000" cy="1588"/>
              </a:xfrm>
              <a:prstGeom prst="straightConnector1">
                <a:avLst/>
              </a:prstGeom>
              <a:ln w="2857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044623" y="3585865"/>
                <a:ext cx="213177" cy="82103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a:p>
            </p:txBody>
          </p:sp>
          <p:cxnSp>
            <p:nvCxnSpPr>
              <p:cNvPr id="16" name="Straight Connector 15"/>
              <p:cNvCxnSpPr>
                <a:cxnSpLocks noChangeAspect="1"/>
              </p:cNvCxnSpPr>
              <p:nvPr/>
            </p:nvCxnSpPr>
            <p:spPr>
              <a:xfrm rot="776424">
                <a:off x="6398096" y="3613929"/>
                <a:ext cx="388620" cy="159"/>
              </a:xfrm>
              <a:prstGeom prst="line">
                <a:avLst/>
              </a:prstGeom>
              <a:ln w="38100" cap="flat" cmpd="sng" algn="ctr">
                <a:solidFill>
                  <a:schemeClr val="tx1"/>
                </a:solidFill>
                <a:prstDash val="solid"/>
                <a:round/>
                <a:headEnd type="arrow" w="med" len="med"/>
                <a:tailEnd type="none" w="med" len="med"/>
              </a:ln>
              <a:effectLst>
                <a:outerShdw blurRad="50800" dist="38100" dir="2700000" algn="br"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509468" y="3043535"/>
                <a:ext cx="1013068" cy="461665"/>
              </a:xfrm>
              <a:prstGeom prst="rect">
                <a:avLst/>
              </a:prstGeom>
              <a:noFill/>
            </p:spPr>
            <p:txBody>
              <a:bodyPr wrap="none" rtlCol="0">
                <a:spAutoFit/>
              </a:bodyPr>
              <a:lstStyle/>
              <a:p>
                <a:r>
                  <a:rPr lang="it-IT" sz="2400" dirty="0" err="1" smtClean="0"/>
                  <a:t>F</a:t>
                </a:r>
                <a:r>
                  <a:rPr lang="it-IT" sz="2400" baseline="-25000" dirty="0" err="1" smtClean="0"/>
                  <a:t>A</a:t>
                </a:r>
                <a:r>
                  <a:rPr lang="it-IT" sz="2400" dirty="0" err="1" smtClean="0"/>
                  <a:t>=</a:t>
                </a:r>
                <a:r>
                  <a:rPr lang="it-IT" sz="2400" dirty="0" err="1" smtClean="0">
                    <a:latin typeface="Symbol" charset="2"/>
                    <a:cs typeface="Symbol" charset="2"/>
                  </a:rPr>
                  <a:t>m</a:t>
                </a:r>
                <a:r>
                  <a:rPr lang="it-IT" sz="2400" dirty="0" err="1" smtClean="0"/>
                  <a:t>R</a:t>
                </a:r>
                <a:endParaRPr lang="it-IT" sz="2400" dirty="0"/>
              </a:p>
            </p:txBody>
          </p:sp>
        </p:grpSp>
        <p:cxnSp>
          <p:nvCxnSpPr>
            <p:cNvPr id="21" name="Straight Connector 20"/>
            <p:cNvCxnSpPr/>
            <p:nvPr/>
          </p:nvCxnSpPr>
          <p:spPr>
            <a:xfrm rot="776424">
              <a:off x="5154570" y="4999683"/>
              <a:ext cx="3886200" cy="1588"/>
            </a:xfrm>
            <a:prstGeom prst="line">
              <a:avLst/>
            </a:prstGeom>
            <a:ln w="6350" cap="flat" cmpd="sng" algn="ctr">
              <a:solidFill>
                <a:schemeClr val="tx1"/>
              </a:solidFill>
              <a:prstDash val="solid"/>
              <a:round/>
              <a:headEnd type="none" w="med" len="med"/>
              <a:tailEnd type="arrow" w="med" len="med"/>
            </a:ln>
            <a:effectLst>
              <a:outerShdw blurRad="50800" dist="38100" dir="2700000" algn="br"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976424" flipV="1">
              <a:off x="4760995" y="4011554"/>
              <a:ext cx="1143000" cy="1588"/>
            </a:xfrm>
            <a:prstGeom prst="straightConnector1">
              <a:avLst/>
            </a:prstGeom>
            <a:ln w="3175" cap="flat" cmpd="sng" algn="ctr">
              <a:solidFill>
                <a:srgbClr val="0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8763000" y="4867741"/>
              <a:ext cx="337377" cy="492443"/>
            </a:xfrm>
            <a:prstGeom prst="rect">
              <a:avLst/>
            </a:prstGeom>
            <a:noFill/>
          </p:spPr>
          <p:txBody>
            <a:bodyPr wrap="none" rtlCol="0">
              <a:spAutoFit/>
            </a:bodyPr>
            <a:lstStyle/>
            <a:p>
              <a:r>
                <a:rPr lang="it-IT" sz="2600" dirty="0" err="1" smtClean="0"/>
                <a:t>x</a:t>
              </a:r>
              <a:endParaRPr lang="it-IT" sz="2600" dirty="0"/>
            </a:p>
          </p:txBody>
        </p:sp>
        <p:cxnSp>
          <p:nvCxnSpPr>
            <p:cNvPr id="25" name="Straight Connector 24"/>
            <p:cNvCxnSpPr>
              <a:cxnSpLocks noChangeAspect="1"/>
            </p:cNvCxnSpPr>
            <p:nvPr/>
          </p:nvCxnSpPr>
          <p:spPr>
            <a:xfrm rot="776424" flipH="1" flipV="1">
              <a:off x="7236296" y="4909329"/>
              <a:ext cx="388620" cy="159"/>
            </a:xfrm>
            <a:prstGeom prst="line">
              <a:avLst/>
            </a:prstGeom>
            <a:ln w="38100" cap="flat" cmpd="sng" algn="ctr">
              <a:solidFill>
                <a:srgbClr val="0000FF"/>
              </a:solidFill>
              <a:prstDash val="solid"/>
              <a:round/>
              <a:headEnd type="arrow" w="med" len="med"/>
              <a:tailEnd type="none" w="med" len="med"/>
            </a:ln>
            <a:effectLst>
              <a:outerShdw blurRad="50800" dist="38100" dir="2700000" algn="br"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7547030" y="4495800"/>
              <a:ext cx="453970" cy="523220"/>
            </a:xfrm>
            <a:prstGeom prst="rect">
              <a:avLst/>
            </a:prstGeom>
            <a:noFill/>
          </p:spPr>
          <p:txBody>
            <a:bodyPr wrap="none" rtlCol="0">
              <a:spAutoFit/>
            </a:bodyPr>
            <a:lstStyle/>
            <a:p>
              <a:r>
                <a:rPr lang="it-IT" sz="2800" dirty="0" err="1" smtClean="0">
                  <a:solidFill>
                    <a:srgbClr val="0000FF"/>
                  </a:solidFill>
                </a:rPr>
                <a:t>v</a:t>
              </a:r>
              <a:r>
                <a:rPr lang="it-IT" sz="2800" baseline="-25000" dirty="0" err="1" smtClean="0">
                  <a:solidFill>
                    <a:srgbClr val="0000FF"/>
                  </a:solidFill>
                </a:rPr>
                <a:t>x</a:t>
              </a:r>
              <a:endParaRPr lang="it-IT" sz="2800"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Pesare un sasso in acqua</a:t>
            </a:r>
            <a:endParaRPr lang="it-IT" dirty="0"/>
          </a:p>
        </p:txBody>
      </p:sp>
      <p:sp>
        <p:nvSpPr>
          <p:cNvPr id="3" name="Content Placeholder 2"/>
          <p:cNvSpPr>
            <a:spLocks noGrp="1"/>
          </p:cNvSpPr>
          <p:nvPr>
            <p:ph sz="quarter" idx="1"/>
          </p:nvPr>
        </p:nvSpPr>
        <p:spPr/>
        <p:txBody>
          <a:bodyPr/>
          <a:lstStyle/>
          <a:p>
            <a:r>
              <a:rPr lang="it-IT" dirty="0" smtClean="0"/>
              <a:t>Posate un bicchiere d’acqua ed un sasso sul piatto di una bilancia ed equilibrate con dei pesi sull’altro piatto (oppure leggete il peso complessivo sull’apposita scala). Quindi immergete il sasso nell’acqua del bicchiere.</a:t>
            </a:r>
          </a:p>
          <a:p>
            <a:endParaRPr lang="it-IT" dirty="0" smtClean="0"/>
          </a:p>
          <a:p>
            <a:r>
              <a:rPr lang="it-IT" b="1" i="1" dirty="0" smtClean="0"/>
              <a:t>Cosa succede alla bilancia e perché?</a:t>
            </a:r>
            <a:endParaRPr lang="it-IT" b="1" i="1" dirty="0"/>
          </a:p>
        </p:txBody>
      </p:sp>
      <p:pic>
        <p:nvPicPr>
          <p:cNvPr id="4" name="Picture 3"/>
          <p:cNvPicPr>
            <a:picLocks noChangeAspect="1"/>
          </p:cNvPicPr>
          <p:nvPr/>
        </p:nvPicPr>
        <p:blipFill>
          <a:blip r:embed="rId2"/>
          <a:srcRect b="50980"/>
          <a:stretch>
            <a:fillRect/>
          </a:stretch>
        </p:blipFill>
        <p:spPr>
          <a:xfrm>
            <a:off x="5562600" y="4425252"/>
            <a:ext cx="1612900" cy="1905000"/>
          </a:xfrm>
          <a:prstGeom prst="rect">
            <a:avLst/>
          </a:prstGeom>
        </p:spPr>
      </p:pic>
      <p:pic>
        <p:nvPicPr>
          <p:cNvPr id="5" name="Picture 4"/>
          <p:cNvPicPr>
            <a:picLocks noChangeAspect="1"/>
          </p:cNvPicPr>
          <p:nvPr/>
        </p:nvPicPr>
        <p:blipFill>
          <a:blip r:embed="rId2"/>
          <a:srcRect t="49020"/>
          <a:stretch>
            <a:fillRect/>
          </a:stretch>
        </p:blipFill>
        <p:spPr>
          <a:xfrm>
            <a:off x="7416800" y="4267200"/>
            <a:ext cx="1612900"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dirty="0"/>
          </a:p>
        </p:txBody>
      </p:sp>
      <p:sp>
        <p:nvSpPr>
          <p:cNvPr id="3" name="Content Placeholder 2"/>
          <p:cNvSpPr>
            <a:spLocks noGrp="1"/>
          </p:cNvSpPr>
          <p:nvPr>
            <p:ph sz="quarter" idx="1"/>
          </p:nvPr>
        </p:nvSpPr>
        <p:spPr>
          <a:xfrm>
            <a:off x="914400" y="1447800"/>
            <a:ext cx="7772400" cy="4953000"/>
          </a:xfrm>
        </p:spPr>
        <p:txBody>
          <a:bodyPr>
            <a:normAutofit lnSpcReduction="10000"/>
          </a:bodyPr>
          <a:lstStyle/>
          <a:p>
            <a:r>
              <a:rPr lang="it-IT" dirty="0" smtClean="0"/>
              <a:t>La bilancia non si sposta e la cosa è del tutto chiara se si pensa che la massa complessiva acqua più sasso non cambia immergendo il sasso in acqua. Spesso però si fa confusione pensando al </a:t>
            </a:r>
            <a:r>
              <a:rPr lang="it-IT" i="1" dirty="0" smtClean="0"/>
              <a:t>principio di Archimede, </a:t>
            </a:r>
            <a:r>
              <a:rPr lang="it-IT" dirty="0" smtClean="0"/>
              <a:t>che afferma: un corpo immerso nell’acqua riceve una spinta verso l’alto uguale al peso dell’acqua spostata. Si pensa allora che il sasso “pesa meno” e che la sua immersione in acqua dovrebbe comportare un peso complessivo minore, dato che l’acqua è sempre la stessa. La risposta corretta è invece che il sasso esercita sull’acqua una spinta uguale ed opposta a quella che l’acqua esercita sul sasso (III legge dinamica). Perciò il sasso pesa meno, ma l’acqua pesa di più e le due variazioni si bilanciano esattamente, per cui la bilancia non si sposta!</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Einstein e la tazza di tè</a:t>
            </a:r>
            <a:endParaRPr lang="it-IT" dirty="0"/>
          </a:p>
        </p:txBody>
      </p:sp>
      <p:sp>
        <p:nvSpPr>
          <p:cNvPr id="3" name="Content Placeholder 2"/>
          <p:cNvSpPr>
            <a:spLocks noGrp="1"/>
          </p:cNvSpPr>
          <p:nvPr>
            <p:ph sz="quarter" idx="1"/>
          </p:nvPr>
        </p:nvSpPr>
        <p:spPr/>
        <p:txBody>
          <a:bodyPr/>
          <a:lstStyle/>
          <a:p>
            <a:r>
              <a:rPr lang="it-IT" dirty="0" smtClean="0"/>
              <a:t>La moglie di Erwin </a:t>
            </a:r>
            <a:r>
              <a:rPr lang="it-IT" dirty="0" err="1" smtClean="0"/>
              <a:t>Schrodinger</a:t>
            </a:r>
            <a:r>
              <a:rPr lang="it-IT" dirty="0" smtClean="0"/>
              <a:t> (il famoso fisico che ha scritto l’equazione ondulatoria per le particelle atomiche, base della fisica teorica moderna) si ricordava di Einstein ogni volta che prendeva il tè. Era stato Einstein, infatti, a spiegarle perché le foglie di tè, che sono più pesanti dell’acqua, si raccolgono al centro, sul fondo della tazza, quando si gira il tè con il cucchiaino. La prossima volta che prendete il tè (prima di aggiungervi il latte) </a:t>
            </a:r>
            <a:r>
              <a:rPr lang="it-IT" dirty="0" err="1" smtClean="0"/>
              <a:t>rimescolatelo</a:t>
            </a:r>
            <a:r>
              <a:rPr lang="it-IT" dirty="0" smtClean="0"/>
              <a:t> ed osservate quello che accade</a:t>
            </a:r>
            <a:endParaRPr lang="it-IT" dirty="0"/>
          </a:p>
        </p:txBody>
      </p:sp>
      <p:pic>
        <p:nvPicPr>
          <p:cNvPr id="4" name="Picture 3"/>
          <p:cNvPicPr>
            <a:picLocks noChangeAspect="1"/>
          </p:cNvPicPr>
          <p:nvPr/>
        </p:nvPicPr>
        <p:blipFill>
          <a:blip r:embed="rId2"/>
          <a:stretch>
            <a:fillRect/>
          </a:stretch>
        </p:blipFill>
        <p:spPr>
          <a:xfrm>
            <a:off x="6845300" y="4724400"/>
            <a:ext cx="1841500" cy="192568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t-IT"/>
          </a:p>
        </p:txBody>
      </p:sp>
      <p:sp>
        <p:nvSpPr>
          <p:cNvPr id="3" name="Content Placeholder 2"/>
          <p:cNvSpPr>
            <a:spLocks noGrp="1"/>
          </p:cNvSpPr>
          <p:nvPr>
            <p:ph sz="quarter" idx="1"/>
          </p:nvPr>
        </p:nvSpPr>
        <p:spPr>
          <a:xfrm>
            <a:off x="914400" y="1447800"/>
            <a:ext cx="7772400" cy="5181600"/>
          </a:xfrm>
        </p:spPr>
        <p:txBody>
          <a:bodyPr>
            <a:normAutofit lnSpcReduction="10000"/>
          </a:bodyPr>
          <a:lstStyle/>
          <a:p>
            <a:r>
              <a:rPr lang="it-IT" dirty="0" smtClean="0"/>
              <a:t>La spiegazione era stata </a:t>
            </a:r>
          </a:p>
          <a:p>
            <a:pPr>
              <a:buNone/>
            </a:pPr>
            <a:r>
              <a:rPr lang="it-IT" dirty="0" smtClean="0"/>
              <a:t>	pubblicata sulla rivista “</a:t>
            </a:r>
            <a:r>
              <a:rPr lang="it-IT" dirty="0" err="1" smtClean="0"/>
              <a:t>Naturwissenschaften</a:t>
            </a:r>
            <a:r>
              <a:rPr lang="it-IT" dirty="0" smtClean="0"/>
              <a:t>” nel 1926.</a:t>
            </a:r>
          </a:p>
          <a:p>
            <a:r>
              <a:rPr lang="it-IT" dirty="0" smtClean="0"/>
              <a:t>il punto cruciale è che il liquido non rotola come un corpo rigido a casa dell’</a:t>
            </a:r>
            <a:r>
              <a:rPr lang="it-IT" i="1" dirty="0" smtClean="0"/>
              <a:t>attrito</a:t>
            </a:r>
            <a:r>
              <a:rPr lang="it-IT" dirty="0" smtClean="0"/>
              <a:t> con le pareti e col fondo della tazza. </a:t>
            </a:r>
          </a:p>
          <a:p>
            <a:r>
              <a:rPr lang="it-IT" dirty="0" smtClean="0"/>
              <a:t>le differenze di velocità generano differenze di </a:t>
            </a:r>
            <a:r>
              <a:rPr lang="it-IT" i="1" dirty="0" smtClean="0"/>
              <a:t>pressione</a:t>
            </a:r>
            <a:r>
              <a:rPr lang="it-IT" dirty="0" smtClean="0"/>
              <a:t> per via del </a:t>
            </a:r>
            <a:r>
              <a:rPr lang="it-IT" i="1" dirty="0" smtClean="0"/>
              <a:t>principio di </a:t>
            </a:r>
            <a:r>
              <a:rPr lang="it-IT" i="1" dirty="0" err="1" smtClean="0"/>
              <a:t>Bernoulli</a:t>
            </a:r>
            <a:r>
              <a:rPr lang="it-IT" dirty="0" smtClean="0"/>
              <a:t>: </a:t>
            </a:r>
          </a:p>
          <a:p>
            <a:pPr lvl="1"/>
            <a:r>
              <a:rPr lang="it-IT" dirty="0" smtClean="0"/>
              <a:t>ad ogni dato piano orizzontale, la pressione aumenta in prossimità della parete della tazza dove la velocità è minima</a:t>
            </a:r>
          </a:p>
          <a:p>
            <a:pPr lvl="1"/>
            <a:r>
              <a:rPr lang="it-IT" dirty="0" smtClean="0"/>
              <a:t>vi sono differenze di pressione anche verticalmente: la pressione aumenta verso il basso (attrito col fondo della tazza)</a:t>
            </a:r>
          </a:p>
          <a:p>
            <a:r>
              <a:rPr lang="it-IT" dirty="0" smtClean="0"/>
              <a:t>queste differenze di pressione agiscono sul liquido come forze, mettendolo in movimento secondo un “flusso secondario”</a:t>
            </a:r>
          </a:p>
          <a:p>
            <a:endParaRPr lang="it-IT" dirty="0"/>
          </a:p>
        </p:txBody>
      </p:sp>
      <p:pic>
        <p:nvPicPr>
          <p:cNvPr id="4" name="Picture 3"/>
          <p:cNvPicPr>
            <a:picLocks noChangeAspect="1"/>
          </p:cNvPicPr>
          <p:nvPr/>
        </p:nvPicPr>
        <p:blipFill>
          <a:blip r:embed="rId2"/>
          <a:stretch>
            <a:fillRect/>
          </a:stretch>
        </p:blipFill>
        <p:spPr>
          <a:xfrm>
            <a:off x="5029200" y="0"/>
            <a:ext cx="3835400" cy="1981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870</TotalTime>
  <Words>2783</Words>
  <Application>Microsoft Macintosh PowerPoint</Application>
  <PresentationFormat>On-screen Show (4:3)</PresentationFormat>
  <Paragraphs>275</Paragraphs>
  <Slides>43</Slides>
  <Notes>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Equity</vt:lpstr>
      <vt:lpstr>Equation</vt:lpstr>
      <vt:lpstr>Interpretazione Fisica dei fenomeni quotidiani (e non)</vt:lpstr>
      <vt:lpstr>Oggi parleremo di ….</vt:lpstr>
      <vt:lpstr>L’attrito</vt:lpstr>
      <vt:lpstr>Come possiamo misurare il coefficiente di attrito ?</vt:lpstr>
      <vt:lpstr>Ed il coefficiente di attrito dinamico?</vt:lpstr>
      <vt:lpstr>Pesare un sasso in acqua</vt:lpstr>
      <vt:lpstr>Slide 7</vt:lpstr>
      <vt:lpstr>Einstein e la tazza di tè</vt:lpstr>
      <vt:lpstr>Slide 9</vt:lpstr>
      <vt:lpstr>Slide 10</vt:lpstr>
      <vt:lpstr>L’equazione di Bernoulli</vt:lpstr>
      <vt:lpstr>L’asciugacapelli e la pallina da ping-pong</vt:lpstr>
      <vt:lpstr>La pentola di carta</vt:lpstr>
      <vt:lpstr>Slide 14</vt:lpstr>
      <vt:lpstr>Il cucchiaino nella tazza</vt:lpstr>
      <vt:lpstr>Slide 16</vt:lpstr>
      <vt:lpstr>Non leccate la vaschetta del ghiaccio</vt:lpstr>
      <vt:lpstr>Slide 18</vt:lpstr>
      <vt:lpstr>La fiamma della candela</vt:lpstr>
      <vt:lpstr>Slide 20</vt:lpstr>
      <vt:lpstr>Un problema scivoloso</vt:lpstr>
      <vt:lpstr>Un problema scivoloso</vt:lpstr>
      <vt:lpstr>Il pattinatore imbranato</vt:lpstr>
      <vt:lpstr>Sistema di punti materiali</vt:lpstr>
      <vt:lpstr>Sistema di punti materiali</vt:lpstr>
      <vt:lpstr>Sistema di punti materiali</vt:lpstr>
      <vt:lpstr>Sistema di punti materiali</vt:lpstr>
      <vt:lpstr>Teorema del moto del centro di massa</vt:lpstr>
      <vt:lpstr>Teorema del moto del centro di massa</vt:lpstr>
      <vt:lpstr>Teorema di conservazione della quantità di moto</vt:lpstr>
      <vt:lpstr>I razzi ed i viaggi nello spazio</vt:lpstr>
      <vt:lpstr>I razzi ed i viaggi nello spazio</vt:lpstr>
      <vt:lpstr>La propulsione dei razzi</vt:lpstr>
      <vt:lpstr>La propulsione dei razzi</vt:lpstr>
      <vt:lpstr>Carl Gustaf de Laval (1845-1913)</vt:lpstr>
      <vt:lpstr>La propulsione dei razzi</vt:lpstr>
      <vt:lpstr>Slide 37</vt:lpstr>
      <vt:lpstr>Esercizio (per casa)</vt:lpstr>
      <vt:lpstr>Il razzo dopo il decollo</vt:lpstr>
      <vt:lpstr>Il razzo dopo il decollo</vt:lpstr>
      <vt:lpstr>La massima velocità di un razzo</vt:lpstr>
      <vt:lpstr>Soluzione</vt:lpstr>
      <vt:lpstr>Promemoria</vt:lpstr>
    </vt:vector>
  </TitlesOfParts>
  <Company>I.N.F.N.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Giuseppe Eugenio Bruno</dc:creator>
  <cp:lastModifiedBy>Giuseppe Eugenio Bruno</cp:lastModifiedBy>
  <cp:revision>63</cp:revision>
  <cp:lastPrinted>2010-03-15T13:05:19Z</cp:lastPrinted>
  <dcterms:created xsi:type="dcterms:W3CDTF">2010-04-15T15:42:25Z</dcterms:created>
  <dcterms:modified xsi:type="dcterms:W3CDTF">2010-04-15T15:43:35Z</dcterms:modified>
</cp:coreProperties>
</file>